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35" r:id="rId3"/>
  </p:sldMasterIdLst>
  <p:notesMasterIdLst>
    <p:notesMasterId r:id="rId35"/>
  </p:notesMasterIdLst>
  <p:handoutMasterIdLst>
    <p:handoutMasterId r:id="rId36"/>
  </p:handoutMasterIdLst>
  <p:sldIdLst>
    <p:sldId id="302" r:id="rId4"/>
    <p:sldId id="348" r:id="rId5"/>
    <p:sldId id="278" r:id="rId6"/>
    <p:sldId id="301" r:id="rId7"/>
    <p:sldId id="285" r:id="rId8"/>
    <p:sldId id="283" r:id="rId9"/>
    <p:sldId id="327" r:id="rId10"/>
    <p:sldId id="1992" r:id="rId11"/>
    <p:sldId id="1988" r:id="rId12"/>
    <p:sldId id="1991" r:id="rId13"/>
    <p:sldId id="657" r:id="rId14"/>
    <p:sldId id="1995" r:id="rId15"/>
    <p:sldId id="1980" r:id="rId16"/>
    <p:sldId id="1996" r:id="rId17"/>
    <p:sldId id="1994" r:id="rId18"/>
    <p:sldId id="1993" r:id="rId19"/>
    <p:sldId id="1269" r:id="rId20"/>
    <p:sldId id="360" r:id="rId21"/>
    <p:sldId id="351" r:id="rId22"/>
    <p:sldId id="367" r:id="rId23"/>
    <p:sldId id="363" r:id="rId24"/>
    <p:sldId id="364" r:id="rId25"/>
    <p:sldId id="365" r:id="rId26"/>
    <p:sldId id="554" r:id="rId27"/>
    <p:sldId id="313" r:id="rId28"/>
    <p:sldId id="555" r:id="rId29"/>
    <p:sldId id="1230" r:id="rId30"/>
    <p:sldId id="1231" r:id="rId31"/>
    <p:sldId id="358" r:id="rId32"/>
    <p:sldId id="334"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Wilder" initials="MW" lastIdx="34" clrIdx="0">
    <p:extLst>
      <p:ext uri="{19B8F6BF-5375-455C-9EA6-DF929625EA0E}">
        <p15:presenceInfo xmlns:p15="http://schemas.microsoft.com/office/powerpoint/2012/main" userId="S-1-5-21-1892633859-894517306-624655392-28673" providerId="AD"/>
      </p:ext>
    </p:extLst>
  </p:cmAuthor>
  <p:cmAuthor id="2" name="Robbie Gearhart" initials="RG" lastIdx="1" clrIdx="1">
    <p:extLst>
      <p:ext uri="{19B8F6BF-5375-455C-9EA6-DF929625EA0E}">
        <p15:presenceInfo xmlns:p15="http://schemas.microsoft.com/office/powerpoint/2012/main" userId="S-1-5-21-1892633859-894517306-624655392-23486" providerId="AD"/>
      </p:ext>
    </p:extLst>
  </p:cmAuthor>
  <p:cmAuthor id="3" name="Theresa M. Heilmeier" initials="TMH" lastIdx="36" clrIdx="2">
    <p:extLst>
      <p:ext uri="{19B8F6BF-5375-455C-9EA6-DF929625EA0E}">
        <p15:presenceInfo xmlns:p15="http://schemas.microsoft.com/office/powerpoint/2012/main" userId="S::theresaheilmeier@legalshieldcorp.com::6b722fcd-2b57-4aeb-9ce3-e6218adefc46" providerId="AD"/>
      </p:ext>
    </p:extLst>
  </p:cmAuthor>
  <p:cmAuthor id="4" name="Angela D. Wood" initials="ADW" lastIdx="42" clrIdx="3">
    <p:extLst>
      <p:ext uri="{19B8F6BF-5375-455C-9EA6-DF929625EA0E}">
        <p15:presenceInfo xmlns:p15="http://schemas.microsoft.com/office/powerpoint/2012/main" userId="S::angelawood@legalshieldcorp.com::7ebd837c-fe7b-4556-98b1-1e33764d7b70" providerId="AD"/>
      </p:ext>
    </p:extLst>
  </p:cmAuthor>
  <p:cmAuthor id="5" name="Jennifer A. Gaglione" initials="JAG" lastIdx="31" clrIdx="4">
    <p:extLst>
      <p:ext uri="{19B8F6BF-5375-455C-9EA6-DF929625EA0E}">
        <p15:presenceInfo xmlns:p15="http://schemas.microsoft.com/office/powerpoint/2012/main" userId="Jennifer A. Gaglione" providerId="None"/>
      </p:ext>
    </p:extLst>
  </p:cmAuthor>
  <p:cmAuthor id="6" name="Aaron M. Hartman" initials="AMH" lastIdx="1" clrIdx="5">
    <p:extLst>
      <p:ext uri="{19B8F6BF-5375-455C-9EA6-DF929625EA0E}">
        <p15:presenceInfo xmlns:p15="http://schemas.microsoft.com/office/powerpoint/2012/main" userId="S::aaronhartman@legalshieldcorp.com::54bbacfb-7893-40f5-8ea8-1994d38e29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0F0"/>
    <a:srgbClr val="8124BB"/>
    <a:srgbClr val="E8E8E8"/>
    <a:srgbClr val="D7D7D7"/>
    <a:srgbClr val="150862"/>
    <a:srgbClr val="F4F5F5"/>
    <a:srgbClr val="F4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6" autoAdjust="0"/>
    <p:restoredTop sz="81126" autoAdjust="0"/>
  </p:normalViewPr>
  <p:slideViewPr>
    <p:cSldViewPr snapToGrid="0">
      <p:cViewPr varScale="1">
        <p:scale>
          <a:sx n="90" d="100"/>
          <a:sy n="90" d="100"/>
        </p:scale>
        <p:origin x="10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39714-836A-7A4A-8C0A-28416A09765E}" type="datetimeFigureOut">
              <a:rPr lang="en-US" smtClean="0"/>
              <a:t>1/18/2022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9588D-6C05-E349-BD9F-3848600AFC3F}" type="slidenum">
              <a:rPr lang="en-US" smtClean="0"/>
              <a:t>‹#›</a:t>
            </a:fld>
            <a:endParaRPr lang="en-US"/>
          </a:p>
        </p:txBody>
      </p:sp>
    </p:spTree>
    <p:extLst>
      <p:ext uri="{BB962C8B-B14F-4D97-AF65-F5344CB8AC3E}">
        <p14:creationId xmlns:p14="http://schemas.microsoft.com/office/powerpoint/2010/main" val="1043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9C76-6627-614E-9B18-C51F183F512F}"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C3F17-3ADF-4241-BC2D-4FB92D1AEC73}" type="slidenum">
              <a:rPr lang="en-US" smtClean="0"/>
              <a:t>‹#›</a:t>
            </a:fld>
            <a:endParaRPr lang="en-US"/>
          </a:p>
        </p:txBody>
      </p:sp>
    </p:spTree>
    <p:extLst>
      <p:ext uri="{BB962C8B-B14F-4D97-AF65-F5344CB8AC3E}">
        <p14:creationId xmlns:p14="http://schemas.microsoft.com/office/powerpoint/2010/main" val="91065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terprise.verizon.com/resources/reports/dbir/"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keepersecurity.com/assets/pdf/Keeper-2018-Ponemon-Repor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C3F17-3ADF-4241-BC2D-4FB92D1AEC73}" type="slidenum">
              <a:rPr lang="en-US" smtClean="0"/>
              <a:t>1</a:t>
            </a:fld>
            <a:endParaRPr lang="en-US"/>
          </a:p>
        </p:txBody>
      </p:sp>
    </p:spTree>
    <p:extLst>
      <p:ext uri="{BB962C8B-B14F-4D97-AF65-F5344CB8AC3E}">
        <p14:creationId xmlns:p14="http://schemas.microsoft.com/office/powerpoint/2010/main" val="82106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identity theft specialists will provide one-on-one education to help you understand your valuable credit rating and actions that are likely to have an impact on your credit score. Lenders and creditors check your financial info and submit their findings to your credit report. A bad credit score could lead to higher payments for products, loans, insurance, debts and mortgage applications.</a:t>
            </a:r>
          </a:p>
          <a:p>
            <a:endParaRPr lang="en-US" dirty="0"/>
          </a:p>
          <a:p>
            <a:r>
              <a:rPr lang="en-US" dirty="0"/>
              <a:t>By combining your legal plan credit benefits with your IDShield credit counseling and education benefits, you get full-service support for credit related matters. With this full-service credit approach, we review your expenditures to help you identify unnecessary spending habits that could negatively affect your credit rating. We look at your expenses to help determine if you are paying for services you don’t need. If you already Subscribe to Netflix and Hulu, do you really need that third streaming service subscription? Are you paying for the premium phone plan when a cheaper tier will do? By analyzing your payments, we can help you trim the fat that could lead to a bad credit rating.</a:t>
            </a:r>
          </a:p>
          <a:p>
            <a:endParaRPr lang="en-US" dirty="0"/>
          </a:p>
          <a:p>
            <a:r>
              <a:rPr lang="en-US" dirty="0"/>
              <a:t>Receive counseling on:</a:t>
            </a:r>
          </a:p>
          <a:p>
            <a:pPr marL="171450" indent="-171450">
              <a:buFont typeface="Arial" panose="020B0604020202020204" pitchFamily="34" charset="0"/>
              <a:buChar char="•"/>
            </a:pPr>
            <a:r>
              <a:rPr lang="en-US" dirty="0"/>
              <a:t>Debt management – Offer education on healthy debt management and how to follow a spending plan.   </a:t>
            </a:r>
          </a:p>
          <a:p>
            <a:pPr marL="171450" indent="-171450">
              <a:buFont typeface="Arial" panose="020B0604020202020204" pitchFamily="34" charset="0"/>
              <a:buChar char="•"/>
            </a:pPr>
            <a:r>
              <a:rPr lang="en-US" dirty="0"/>
              <a:t>Financial budgeting - Provide information to assist customers in creating a budget.  </a:t>
            </a:r>
          </a:p>
          <a:p>
            <a:pPr marL="171450" indent="-171450">
              <a:buFont typeface="Arial" panose="020B0604020202020204" pitchFamily="34" charset="0"/>
              <a:buChar char="•"/>
            </a:pPr>
            <a:r>
              <a:rPr lang="en-US" dirty="0"/>
              <a:t>Actions that impact your credit rating – Educate on actions that can impact credit ratings, understanding those ratings and how they can influence interest rates.  </a:t>
            </a:r>
          </a:p>
          <a:p>
            <a:pPr marL="171450" indent="-171450">
              <a:buFont typeface="Arial" panose="020B0604020202020204" pitchFamily="34" charset="0"/>
              <a:buChar char="•"/>
            </a:pPr>
            <a:r>
              <a:rPr lang="en-US" dirty="0"/>
              <a:t>Identity Theft Risk Management – Guidance on how to mitigate the risks of identity theft. Including how to block unwanted calls and texts, awareness of circulating scams, ploys to gain access to personal information and phishing awareness.  </a:t>
            </a:r>
          </a:p>
          <a:p>
            <a:pPr marL="171450" indent="-171450">
              <a:buFont typeface="Arial" panose="020B0604020202020204" pitchFamily="34" charset="0"/>
              <a:buChar char="•"/>
            </a:pPr>
            <a:r>
              <a:rPr lang="en-US" dirty="0"/>
              <a:t>Reducing exposure to identity theft – Offer Privacy Management and Reputation Management alongside additional tools available through the IDShield Membership to proactively reduce risks. </a:t>
            </a:r>
          </a:p>
          <a:p>
            <a:pPr marL="171450" indent="-171450">
              <a:buFont typeface="Arial" panose="020B0604020202020204" pitchFamily="34" charset="0"/>
              <a:buChar char="•"/>
            </a:pPr>
            <a:r>
              <a:rPr lang="en-US" dirty="0"/>
              <a:t>How new credit report entries can impact credit ratings - Educate consumers on best practices when applying for credit to limit any negative impacts.   </a:t>
            </a:r>
          </a:p>
          <a:p>
            <a:pPr marL="171450" indent="-171450">
              <a:buFont typeface="Arial" panose="020B0604020202020204" pitchFamily="34" charset="0"/>
              <a:buChar char="•"/>
            </a:pPr>
            <a:r>
              <a:rPr lang="en-US" dirty="0"/>
              <a:t>How credit scores influence loans and interest rates – Explain how credit score is used to determine if a consumer is a risk when extending credit. In addition, the credit score is used to help determine the interest rates and fee’s financial entities charge, based on the determined credit risk </a:t>
            </a:r>
          </a:p>
          <a:p>
            <a:pPr marL="171450" indent="-171450">
              <a:buFont typeface="Arial" panose="020B0604020202020204" pitchFamily="34" charset="0"/>
              <a:buChar char="•"/>
            </a:pPr>
            <a:r>
              <a:rPr lang="en-US" dirty="0"/>
              <a:t>Causes of credit score changes – Education as to what components can lead to changes in a credit score. These include, but are not limited to, debt to credit ratio, payment history and different scoring systems or algorithms.  </a:t>
            </a:r>
          </a:p>
          <a:p>
            <a:pPr marL="171450" indent="-171450">
              <a:buFont typeface="Arial" panose="020B0604020202020204" pitchFamily="34" charset="0"/>
              <a:buChar char="•"/>
            </a:pPr>
            <a:r>
              <a:rPr lang="en-US" dirty="0"/>
              <a:t>How collections and inquiries affect credit reports - Credit activity can impact a consumer's score in a positive or negative way. For example, hard inquiries and collections will decrease your score by as little as 5 points and up to 110 points. We will educate consumers on best practices when applying for credit to limit any negative impacts.  </a:t>
            </a:r>
          </a:p>
          <a:p>
            <a:pPr marL="171450" indent="-171450">
              <a:buFont typeface="Arial" panose="020B0604020202020204" pitchFamily="34" charset="0"/>
              <a:buChar char="•"/>
            </a:pPr>
            <a:r>
              <a:rPr lang="en-US" dirty="0"/>
              <a:t>Reviewing suspicious activity - Assistance in reviewing any suspicious activity reported by the service with coaching and education on how to determine the difference between legitimate and suspicious activity.  </a:t>
            </a:r>
          </a:p>
          <a:p>
            <a:pPr marL="171450" indent="-171450">
              <a:buFont typeface="Arial" panose="020B0604020202020204" pitchFamily="34" charset="0"/>
              <a:buChar char="•"/>
            </a:pPr>
            <a:r>
              <a:rPr lang="en-US" dirty="0"/>
              <a:t>How to build credit – Share tips on how to build a strong credit file such as keeping a low balance, paying on time and maintaining a low credit ratio. </a:t>
            </a:r>
          </a:p>
          <a:p>
            <a:pPr marL="171450" indent="-171450">
              <a:buFont typeface="Arial" panose="020B0604020202020204" pitchFamily="34" charset="0"/>
              <a:buChar char="•"/>
            </a:pPr>
            <a:r>
              <a:rPr lang="en-US" dirty="0"/>
              <a:t>Home buying coaching- Education and consultation on purchasing a home to offer understanding on how to work on credit issues, understanding the various loan terms, interest rates and how your credit plays into the overall process.  </a:t>
            </a:r>
          </a:p>
          <a:p>
            <a:pPr marL="171450" indent="-171450">
              <a:buFont typeface="Arial" panose="020B0604020202020204" pitchFamily="34" charset="0"/>
              <a:buChar char="•"/>
            </a:pPr>
            <a:r>
              <a:rPr lang="en-US" dirty="0"/>
              <a:t>Mortgage Risks and Education - Guidance on understanding the various loan terms, interest rates and how your credit plays into the overall process.  </a:t>
            </a:r>
          </a:p>
          <a:p>
            <a:pPr marL="171450" indent="-171450">
              <a:buFont typeface="Arial" panose="020B0604020202020204" pitchFamily="34" charset="0"/>
              <a:buChar char="•"/>
            </a:pPr>
            <a:r>
              <a:rPr lang="en-US" dirty="0"/>
              <a:t>Creating a Budget - Coaching on how to calculate monthly income, pick a budgeting method and monitor your progress to help you decide what to spend each month. </a:t>
            </a:r>
          </a:p>
          <a:p>
            <a:pPr marL="171450" indent="-171450">
              <a:buFont typeface="Arial" panose="020B0604020202020204" pitchFamily="34" charset="0"/>
              <a:buChar char="•"/>
            </a:pPr>
            <a:r>
              <a:rPr lang="en-US" dirty="0"/>
              <a:t>Spending Habits - Assistance in tracking spending habits and coaching in how to improve those habits to best position the consumer for financial stability.  </a:t>
            </a:r>
          </a:p>
          <a:p>
            <a:pPr marL="171450" indent="-171450">
              <a:buFont typeface="Arial" panose="020B0604020202020204" pitchFamily="34" charset="0"/>
              <a:buChar char="•"/>
            </a:pPr>
            <a:r>
              <a:rPr lang="en-US" dirty="0"/>
              <a:t>How debt settlement affects credit score - Educate customers on how debt settlement impacts a credit score short and long term, potential outcomes of settling for a lesser amount, and how this impacts a person in the future.</a:t>
            </a:r>
          </a:p>
          <a:p>
            <a:pPr marL="171450" indent="-171450">
              <a:buFont typeface="Arial" panose="020B0604020202020204" pitchFamily="34" charset="0"/>
              <a:buChar char="•"/>
            </a:pPr>
            <a:r>
              <a:rPr lang="en-US" dirty="0"/>
              <a:t>Understanding credit card APR- Understand what APR is and how it factors into your monthly payments on borrowed monies.</a:t>
            </a:r>
          </a:p>
        </p:txBody>
      </p:sp>
      <p:sp>
        <p:nvSpPr>
          <p:cNvPr id="4" name="Slide Number Placeholder 3"/>
          <p:cNvSpPr>
            <a:spLocks noGrp="1"/>
          </p:cNvSpPr>
          <p:nvPr>
            <p:ph type="sldNum" sz="quarter" idx="5"/>
          </p:nvPr>
        </p:nvSpPr>
        <p:spPr/>
        <p:txBody>
          <a:bodyPr/>
          <a:lstStyle/>
          <a:p>
            <a:fld id="{6EBC3F17-3ADF-4241-BC2D-4FB92D1AEC73}" type="slidenum">
              <a:rPr lang="en-US" smtClean="0"/>
              <a:pPr/>
              <a:t>17</a:t>
            </a:fld>
            <a:endParaRPr lang="en-US" dirty="0"/>
          </a:p>
        </p:txBody>
      </p:sp>
    </p:spTree>
    <p:extLst>
      <p:ext uri="{BB962C8B-B14F-4D97-AF65-F5344CB8AC3E}">
        <p14:creationId xmlns:p14="http://schemas.microsoft.com/office/powerpoint/2010/main" val="2416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19</a:t>
            </a:fld>
            <a:endParaRPr lang="en-US"/>
          </a:p>
        </p:txBody>
      </p:sp>
    </p:spTree>
    <p:extLst>
      <p:ext uri="{BB962C8B-B14F-4D97-AF65-F5344CB8AC3E}">
        <p14:creationId xmlns:p14="http://schemas.microsoft.com/office/powerpoint/2010/main" val="264872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20</a:t>
            </a:fld>
            <a:endParaRPr lang="en-US"/>
          </a:p>
        </p:txBody>
      </p:sp>
    </p:spTree>
    <p:extLst>
      <p:ext uri="{BB962C8B-B14F-4D97-AF65-F5344CB8AC3E}">
        <p14:creationId xmlns:p14="http://schemas.microsoft.com/office/powerpoint/2010/main" val="161220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Bureau Credit Monitoring.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Bureau (or 3B monitoring) is just what it sounds like: We monitor all 3 credit bureaus—TransUnion, Equifax and Experian—to give members a complete picture of what’s on their credit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is 3B monitoring so important?  As you know, lenders, creditors and many businesses check your financial data and submit their findings to your credit report. </a:t>
            </a: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not all report to the same credit bureau and they don’t always report accurately. Errors on your credit report could lead to higher payments for products such as loans and car insurance,  false debts, and problems with mortgage applications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latest study on credit report accuracy from the Federal Trade Commission,  </a:t>
            </a:r>
            <a:r>
              <a:rPr lang="en-US" sz="1200" b="1" kern="1200" dirty="0">
                <a:solidFill>
                  <a:schemeClr val="tx1"/>
                </a:solidFill>
                <a:effectLst/>
                <a:latin typeface="+mn-lt"/>
                <a:ea typeface="+mn-ea"/>
                <a:cs typeface="+mn-cs"/>
              </a:rPr>
              <a:t>55%</a:t>
            </a:r>
            <a:r>
              <a:rPr lang="en-US" sz="1200" kern="1200" dirty="0">
                <a:solidFill>
                  <a:schemeClr val="tx1"/>
                </a:solidFill>
                <a:effectLst/>
                <a:latin typeface="+mn-lt"/>
                <a:ea typeface="+mn-ea"/>
                <a:cs typeface="+mn-cs"/>
              </a:rPr>
              <a:t> of the credit or consumer complaints received by the Bureau of Consumer Financial Protection, were about incorrect information appearing on credit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IDShield monitors all 3 major credit bureaus to give them total awareness. It alerts members to any changes and provides a comprehensive view of their valuable credit 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IDShield provides members with instant threat alerts through comprehensive monitoring. If a data breach occurs, members have 24/7 access to Licensed Private Investigators who will do </a:t>
            </a:r>
            <a:r>
              <a:rPr lang="en-US" sz="1200" b="1" kern="1200" dirty="0">
                <a:solidFill>
                  <a:schemeClr val="tx1"/>
                </a:solidFill>
                <a:effectLst/>
                <a:latin typeface="+mn-lt"/>
                <a:ea typeface="+mn-ea"/>
                <a:cs typeface="+mn-cs"/>
              </a:rPr>
              <a:t>everything</a:t>
            </a:r>
            <a:r>
              <a:rPr lang="en-US" sz="1200" kern="1200" dirty="0">
                <a:solidFill>
                  <a:schemeClr val="tx1"/>
                </a:solidFill>
                <a:effectLst/>
                <a:latin typeface="+mn-lt"/>
                <a:ea typeface="+mn-ea"/>
                <a:cs typeface="+mn-cs"/>
              </a:rPr>
              <a:t> it takes for </a:t>
            </a:r>
            <a:r>
              <a:rPr lang="en-US" sz="1200" b="1" kern="1200" dirty="0">
                <a:solidFill>
                  <a:schemeClr val="tx1"/>
                </a:solidFill>
                <a:effectLst/>
                <a:latin typeface="+mn-lt"/>
                <a:ea typeface="+mn-ea"/>
                <a:cs typeface="+mn-cs"/>
              </a:rPr>
              <a:t>as long</a:t>
            </a:r>
            <a:r>
              <a:rPr lang="en-US" sz="1200" kern="1200" dirty="0">
                <a:solidFill>
                  <a:schemeClr val="tx1"/>
                </a:solidFill>
                <a:effectLst/>
                <a:latin typeface="+mn-lt"/>
                <a:ea typeface="+mn-ea"/>
                <a:cs typeface="+mn-cs"/>
              </a:rPr>
              <a:t> as it takes to ensure </a:t>
            </a:r>
            <a:r>
              <a:rPr lang="en-US" sz="1200" b="1" kern="1200" dirty="0">
                <a:solidFill>
                  <a:schemeClr val="tx1"/>
                </a:solidFill>
                <a:effectLst/>
                <a:latin typeface="+mn-lt"/>
                <a:ea typeface="+mn-ea"/>
                <a:cs typeface="+mn-cs"/>
              </a:rPr>
              <a:t>identity restoration</a:t>
            </a:r>
            <a:r>
              <a:rPr lang="en-US" sz="1200" kern="1200" dirty="0">
                <a:solidFill>
                  <a:schemeClr val="tx1"/>
                </a:solidFill>
                <a:effectLst/>
                <a:latin typeface="+mn-lt"/>
                <a:ea typeface="+mn-ea"/>
                <a:cs typeface="+mn-cs"/>
              </a:rPr>
              <a:t>. We also provide a one  million dollar insurance policy to cover any losses that result from a data breach.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lvl="0"/>
            <a:r>
              <a:rPr lang="en-US" sz="1200" kern="1200" dirty="0">
                <a:solidFill>
                  <a:schemeClr val="tx1"/>
                </a:solidFill>
                <a:effectLst/>
                <a:latin typeface="+mn-lt"/>
                <a:ea typeface="+mn-ea"/>
                <a:cs typeface="+mn-cs"/>
              </a:rPr>
              <a:t>We also provide a one  million dollar insurance policy to cover any losses that result from a data breach.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If a data breach occurs, members have 24/7 access to Licensed Private Investigators who will do </a:t>
            </a:r>
            <a:r>
              <a:rPr lang="en-US" sz="1200" b="1" kern="1200" dirty="0">
                <a:solidFill>
                  <a:schemeClr val="tx1"/>
                </a:solidFill>
                <a:effectLst/>
                <a:latin typeface="+mn-lt"/>
                <a:ea typeface="+mn-ea"/>
                <a:cs typeface="+mn-cs"/>
              </a:rPr>
              <a:t>everything</a:t>
            </a:r>
            <a:r>
              <a:rPr lang="en-US" sz="1200" kern="1200" dirty="0">
                <a:solidFill>
                  <a:schemeClr val="tx1"/>
                </a:solidFill>
                <a:effectLst/>
                <a:latin typeface="+mn-lt"/>
                <a:ea typeface="+mn-ea"/>
                <a:cs typeface="+mn-cs"/>
              </a:rPr>
              <a:t> it takes for </a:t>
            </a:r>
            <a:r>
              <a:rPr lang="en-US" sz="1200" b="1" kern="1200" dirty="0">
                <a:solidFill>
                  <a:schemeClr val="tx1"/>
                </a:solidFill>
                <a:effectLst/>
                <a:latin typeface="+mn-lt"/>
                <a:ea typeface="+mn-ea"/>
                <a:cs typeface="+mn-cs"/>
              </a:rPr>
              <a:t>as long</a:t>
            </a:r>
            <a:r>
              <a:rPr lang="en-US" sz="1200" kern="1200" dirty="0">
                <a:solidFill>
                  <a:schemeClr val="tx1"/>
                </a:solidFill>
                <a:effectLst/>
                <a:latin typeface="+mn-lt"/>
                <a:ea typeface="+mn-ea"/>
                <a:cs typeface="+mn-cs"/>
              </a:rPr>
              <a:t> as it takes to ensure </a:t>
            </a:r>
            <a:r>
              <a:rPr lang="en-US" sz="1200" b="1" kern="1200" dirty="0">
                <a:solidFill>
                  <a:schemeClr val="tx1"/>
                </a:solidFill>
                <a:effectLst/>
                <a:latin typeface="+mn-lt"/>
                <a:ea typeface="+mn-ea"/>
                <a:cs typeface="+mn-cs"/>
              </a:rPr>
              <a:t>identity restoration</a:t>
            </a:r>
            <a:r>
              <a:rPr lang="en-US" sz="1200" kern="1200" dirty="0">
                <a:solidFill>
                  <a:schemeClr val="tx1"/>
                </a:solidFill>
                <a:effectLst/>
                <a:latin typeface="+mn-lt"/>
                <a:ea typeface="+mn-ea"/>
                <a:cs typeface="+mn-cs"/>
              </a:rPr>
              <a:t>. We also provide a one  million dollar insurance policy to cover any losses that result from a data breach. </a:t>
            </a:r>
          </a:p>
          <a:p>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60717-3BFA-CF46-8202-8899BF2E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83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BestDefense Light" panose="020F0302020204030203" pitchFamily="34" charset="77"/>
              </a:rPr>
              <a:t>Cybercrime is on the rise, the coronavirus accelerated it immensely.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BestDefense Light" panose="020F0302020204030203" pitchFamily="34" charset="77"/>
              </a:rPr>
              <a:t>Cyberattacks are up 400% since March 2020 </a:t>
            </a:r>
            <a:r>
              <a:rPr lang="en-US" sz="800" baseline="30000" dirty="0">
                <a:solidFill>
                  <a:schemeClr val="bg1"/>
                </a:solidFill>
                <a:latin typeface="BestDefense Light" panose="020F0302020204030203" pitchFamily="34" charset="77"/>
              </a:rPr>
              <a:t>2</a:t>
            </a:r>
            <a:endParaRPr lang="en-US" b="0" i="0" dirty="0">
              <a:solidFill>
                <a:srgbClr val="000000"/>
              </a:solidFill>
              <a:effectLst/>
              <a:latin typeface="Lyon"/>
            </a:endParaRPr>
          </a:p>
          <a:p>
            <a:r>
              <a:rPr lang="en-US" b="0" i="0" dirty="0">
                <a:solidFill>
                  <a:srgbClr val="000000"/>
                </a:solidFill>
                <a:effectLst/>
                <a:latin typeface="Lyon"/>
              </a:rPr>
              <a:t>With 43% of online attacks now aimed at small businesses, a </a:t>
            </a:r>
            <a:r>
              <a:rPr lang="en-US" b="0" i="0" u="sng" dirty="0">
                <a:solidFill>
                  <a:srgbClr val="2077B6"/>
                </a:solidFill>
                <a:effectLst/>
                <a:latin typeface="Lyon"/>
                <a:hlinkClick r:id="rId3"/>
              </a:rPr>
              <a:t>favorite target of high-tech villains</a:t>
            </a:r>
            <a:r>
              <a:rPr lang="en-US" b="0" i="0" dirty="0">
                <a:solidFill>
                  <a:srgbClr val="000000"/>
                </a:solidFill>
                <a:effectLst/>
                <a:latin typeface="Lyon"/>
              </a:rPr>
              <a:t>, yet only 14% prepared to </a:t>
            </a:r>
            <a:r>
              <a:rPr lang="en-US" b="0" i="0" u="sng" dirty="0">
                <a:solidFill>
                  <a:srgbClr val="2077B6"/>
                </a:solidFill>
                <a:effectLst/>
                <a:latin typeface="Lyon"/>
                <a:hlinkClick r:id="rId4"/>
              </a:rPr>
              <a:t>defend themselves</a:t>
            </a:r>
            <a:r>
              <a:rPr lang="en-US" b="0" i="0" dirty="0">
                <a:solidFill>
                  <a:srgbClr val="000000"/>
                </a:solidFill>
                <a:effectLst/>
                <a:latin typeface="Lyon"/>
              </a:rPr>
              <a:t>, owners increasingly need to start making high-tech security a top priority, according to network security leaders.</a:t>
            </a:r>
          </a:p>
          <a:p>
            <a:r>
              <a:rPr lang="en-US" b="0" i="0" dirty="0">
                <a:solidFill>
                  <a:srgbClr val="000000"/>
                </a:solidFill>
                <a:effectLst/>
                <a:latin typeface="Lyon"/>
              </a:rPr>
              <a:t>Today it is critical for Small Businesses to adopt strategies against cybercriminals and IDShield for Business is one of them. </a:t>
            </a:r>
            <a:r>
              <a:rPr lang="en-US" sz="1200" b="0" i="0" dirty="0">
                <a:solidFill>
                  <a:prstClr val="black"/>
                </a:solidFill>
                <a:effectLst/>
                <a:latin typeface="Calibri" panose="020F0502020204030204" pitchFamily="34" charset="0"/>
                <a:cs typeface="Arial" panose="020B0604020202020204" pitchFamily="34" charset="0"/>
              </a:rPr>
              <a:t>A business</a:t>
            </a:r>
            <a:r>
              <a:rPr lang="en-US" sz="1200" dirty="0">
                <a:solidFill>
                  <a:prstClr val="black"/>
                </a:solidFill>
                <a:latin typeface="Calibri" panose="020F0502020204030204" pitchFamily="34" charset="0"/>
                <a:ea typeface="Calibri" panose="020F0502020204030204" pitchFamily="34" charset="0"/>
                <a:cs typeface="Arial" panose="020B0604020202020204" pitchFamily="34" charset="0"/>
              </a:rPr>
              <a:t> can’t simply rely on antivirus software to protect them as most reported cyberattacks can blast through end point protection (anti-virus software).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938C-E947-A745-A64A-87608E212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29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Calibri" panose="020F0502020204030204" pitchFamily="34" charset="0"/>
                <a:ea typeface="Times New Roman" panose="02020603050405020304" pitchFamily="18" charset="0"/>
              </a:rPr>
              <a:t>Cybercrime has become a large concern for the business sector. Small businesses and midsize/midmarket companies tend to be attractive to cybercriminals because they are perceived as “easy” targets that lack the capability and resources to help </a:t>
            </a:r>
            <a:r>
              <a:rPr lang="en-US" sz="1200" dirty="0">
                <a:solidFill>
                  <a:srgbClr val="000000"/>
                </a:solidFill>
                <a:highlight>
                  <a:srgbClr val="FFFF00"/>
                </a:highlight>
                <a:latin typeface="Calibri" panose="020F0502020204030204" pitchFamily="34" charset="0"/>
                <a:ea typeface="Times New Roman" panose="02020603050405020304" pitchFamily="18" charset="0"/>
              </a:rPr>
              <a:t>identify online threats to their business.</a:t>
            </a:r>
            <a:endParaRPr lang="en-US" sz="12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323130"/>
                </a:solidFill>
                <a:latin typeface="Calibri" panose="020F0502020204030204" pitchFamily="34" charset="0"/>
                <a:ea typeface="Times New Roman" panose="02020603050405020304" pitchFamily="18" charset="0"/>
                <a:cs typeface="Calibri" panose="020F0502020204030204" pitchFamily="34" charset="0"/>
              </a:rPr>
              <a:t>IDShield for Business addresses one of the top issues that keeps small business owners up at night: </a:t>
            </a:r>
            <a:r>
              <a:rPr lang="en-US" sz="1200" b="1" dirty="0">
                <a:solidFill>
                  <a:srgbClr val="323130"/>
                </a:solidFill>
                <a:latin typeface="Calibri" panose="020F0502020204030204" pitchFamily="34" charset="0"/>
                <a:ea typeface="Times New Roman" panose="02020603050405020304" pitchFamily="18" charset="0"/>
                <a:cs typeface="Calibri" panose="020F0502020204030204" pitchFamily="34" charset="0"/>
              </a:rPr>
              <a:t>How to mitigate risk and recover from a cyberattack.</a:t>
            </a:r>
            <a:endParaRPr lang="en-US" sz="12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solidFill>
                  <a:srgbClr val="323130"/>
                </a:solidFill>
                <a:latin typeface="Calibri" panose="020F0502020204030204" pitchFamily="34" charset="0"/>
                <a:ea typeface="Times New Roman" panose="02020603050405020304" pitchFamily="18" charset="0"/>
                <a:cs typeface="Calibri" panose="020F0502020204030204" pitchFamily="34" charset="0"/>
              </a:rPr>
              <a:t> </a:t>
            </a:r>
            <a:endParaRPr lang="en-US" sz="1200" dirty="0">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dirty="0">
                <a:latin typeface="Calibri" panose="020F0502020204030204" pitchFamily="34" charset="0"/>
                <a:ea typeface="Calibri" panose="020F0502020204030204" pitchFamily="34" charset="0"/>
              </a:rPr>
              <a:t>The financial cost can be staggering. Like personal identity plans, IDShield for Business includes a protection plan for covered losses – including legal and forensic expenses, fraud response, public relations fees that arise from a cyberattack, and losses due to ransomware, social engineering and more. However, it is designed specifically to protect small business in the event of a cyberattack and our emergency help line means we’re there when needed.</a:t>
            </a:r>
          </a:p>
          <a:p>
            <a:pPr marL="0" marR="0">
              <a:lnSpc>
                <a:spcPct val="107000"/>
              </a:lnSpc>
              <a:spcBef>
                <a:spcPts val="0"/>
              </a:spcBef>
              <a:spcAft>
                <a:spcPts val="800"/>
              </a:spcAft>
            </a:pPr>
            <a:r>
              <a:rPr lang="en-US" sz="1200" dirty="0">
                <a:latin typeface="Calibri" panose="020F0502020204030204" pitchFamily="34" charset="0"/>
                <a:ea typeface="Calibri" panose="020F0502020204030204" pitchFamily="34" charset="0"/>
              </a:rPr>
              <a:t> </a:t>
            </a:r>
          </a:p>
          <a:p>
            <a:pPr marL="0" marR="0">
              <a:lnSpc>
                <a:spcPct val="107000"/>
              </a:lnSpc>
              <a:spcBef>
                <a:spcPts val="0"/>
              </a:spcBef>
              <a:spcAft>
                <a:spcPts val="800"/>
              </a:spcAft>
            </a:pPr>
            <a:r>
              <a:rPr lang="en-US" sz="1200" dirty="0">
                <a:latin typeface="Calibri" panose="020F0502020204030204" pitchFamily="34" charset="0"/>
                <a:ea typeface="Calibri" panose="020F0502020204030204" pitchFamily="34" charset="0"/>
              </a:rPr>
              <a:t>There are also repercussions beyond financial losses. Many small and midsize companies have business dealings with larger organizations. Therefore, any security incident can have far-reaching effects on clients and partners. A company’s entire operation can be disrupted by an attack, and it could take a long time to recover — or even worse, never recover at all.</a:t>
            </a:r>
          </a:p>
          <a:p>
            <a:r>
              <a:rPr lang="en-US" altLang="en-US" dirty="0">
                <a:ea typeface="ＭＳ Ｐゴシック" panose="020B0600070205080204"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938C-E947-A745-A64A-87608E212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63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ea typeface="Arial"/>
                <a:cs typeface="Arial"/>
                <a:sym typeface="Arial"/>
              </a:rPr>
              <a:t>76% of cyber attacks were inflicted upon companies w</a:t>
            </a:r>
            <a:r>
              <a:rPr lang="en-US" sz="1200" dirty="0">
                <a:latin typeface="Rubik"/>
              </a:rPr>
              <a:t>ith less than 100 people.</a:t>
            </a:r>
            <a:r>
              <a:rPr lang="en-US" sz="1000" baseline="30000" dirty="0">
                <a:latin typeface="Rubik"/>
              </a:rPr>
              <a:t>1</a:t>
            </a:r>
            <a:r>
              <a:rPr lang="en-US" sz="1200" dirty="0">
                <a:latin typeface="Rubik"/>
              </a:rPr>
              <a:t> - With so much at risk, it is imperative to stay vigilant in detecting and addressing security holes or misconfigurations in your systems. Each new vulnerability discovered increases your level of risk, as attackers can often figure out how to exploit these vulnerabilities within days (or sometimes even hours) of their discovery.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solidFill>
                <a:srgbClr val="000000"/>
              </a:solidFill>
              <a:highlight>
                <a:srgbClr val="FFFF00"/>
              </a:highlight>
              <a:latin typeface="Rubik"/>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Businesses report </a:t>
            </a:r>
            <a:r>
              <a:rPr lang="en-US" sz="1200" b="1" spc="-5" dirty="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over $1.7 billion in losses</a:t>
            </a:r>
            <a:r>
              <a:rPr lang="en-US" sz="1200" spc="-5" dirty="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 annually due to compromised emails alone.</a:t>
            </a:r>
            <a:r>
              <a:rPr lang="en-US" sz="1200" spc="-5" baseline="30000" dirty="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3 -https://www.hipaajournal.com/1-77-billion-was-lost-to-business-email-compromise-attacks-in-2019/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938C-E947-A745-A64A-87608E212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3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IDShield for Business For Business  Plans cover: </a:t>
            </a:r>
          </a:p>
          <a:p>
            <a:pPr algn="l"/>
            <a:r>
              <a:rPr lang="en-US" b="1" i="0" dirty="0">
                <a:solidFill>
                  <a:srgbClr val="000000"/>
                </a:solidFill>
                <a:effectLst/>
                <a:latin typeface="Times New Roman" panose="02020603050405020304" pitchFamily="18" charset="0"/>
              </a:rPr>
              <a:t>Vulnerability Scans: </a:t>
            </a:r>
            <a:r>
              <a:rPr lang="en-US" b="0" i="0" dirty="0">
                <a:solidFill>
                  <a:srgbClr val="000000"/>
                </a:solidFill>
                <a:effectLst/>
                <a:latin typeface="Times New Roman" panose="02020603050405020304" pitchFamily="18" charset="0"/>
              </a:rPr>
              <a:t>Comprehensive, automated monthly scans and vulnerability reports of your networks.</a:t>
            </a:r>
          </a:p>
          <a:p>
            <a:pPr algn="l"/>
            <a:r>
              <a:rPr lang="en-US" b="1" i="0" dirty="0">
                <a:solidFill>
                  <a:srgbClr val="000000"/>
                </a:solidFill>
                <a:effectLst/>
                <a:latin typeface="Times New Roman" panose="02020603050405020304" pitchFamily="18" charset="0"/>
              </a:rPr>
              <a:t>Remote Technical Assistance: </a:t>
            </a:r>
            <a:r>
              <a:rPr lang="en-US" b="0" i="0" dirty="0">
                <a:solidFill>
                  <a:srgbClr val="000000"/>
                </a:solidFill>
                <a:effectLst/>
                <a:latin typeface="Times New Roman" panose="02020603050405020304" pitchFamily="18" charset="0"/>
              </a:rPr>
              <a:t>Professional help resolving cyber risks.</a:t>
            </a:r>
          </a:p>
          <a:p>
            <a:pPr algn="l"/>
            <a:r>
              <a:rPr lang="en-US" b="1" i="0" dirty="0">
                <a:solidFill>
                  <a:srgbClr val="000000"/>
                </a:solidFill>
                <a:effectLst/>
                <a:latin typeface="Times New Roman" panose="02020603050405020304" pitchFamily="18" charset="0"/>
              </a:rPr>
              <a:t>Emergency Service Response: </a:t>
            </a:r>
            <a:r>
              <a:rPr lang="en-US" b="0" i="0" dirty="0">
                <a:solidFill>
                  <a:srgbClr val="000000"/>
                </a:solidFill>
                <a:effectLst/>
                <a:latin typeface="Times New Roman" panose="02020603050405020304" pitchFamily="18" charset="0"/>
              </a:rPr>
              <a:t>Emergency access to Cybersecurity Incident Response Specialists if your business experiences a11</a:t>
            </a:r>
          </a:p>
          <a:p>
            <a:pPr algn="l"/>
            <a:r>
              <a:rPr lang="en-US" b="0" i="0" dirty="0">
                <a:solidFill>
                  <a:srgbClr val="000000"/>
                </a:solidFill>
                <a:effectLst/>
                <a:latin typeface="Times New Roman" panose="02020603050405020304" pitchFamily="18" charset="0"/>
              </a:rPr>
              <a:t>cyberattack.</a:t>
            </a:r>
          </a:p>
          <a:p>
            <a:pPr algn="l"/>
            <a:r>
              <a:rPr lang="en-US" b="1" i="0" dirty="0">
                <a:solidFill>
                  <a:srgbClr val="000000"/>
                </a:solidFill>
                <a:effectLst/>
                <a:latin typeface="Times New Roman" panose="02020603050405020304" pitchFamily="18" charset="0"/>
              </a:rPr>
              <a:t>$100K Cyber-Protection Plan: </a:t>
            </a:r>
            <a:r>
              <a:rPr lang="en-US" b="0" i="0" dirty="0">
                <a:solidFill>
                  <a:srgbClr val="000000"/>
                </a:solidFill>
                <a:effectLst/>
                <a:latin typeface="Times New Roman" panose="02020603050405020304" pitchFamily="18" charset="0"/>
              </a:rPr>
              <a:t>Coverage for losses incurred as a result of a cyberattack.</a:t>
            </a:r>
          </a:p>
          <a:p>
            <a:pPr algn="l"/>
            <a:r>
              <a:rPr lang="en-US" b="0" i="0" dirty="0">
                <a:solidFill>
                  <a:srgbClr val="000000"/>
                </a:solidFill>
                <a:effectLst/>
                <a:latin typeface="Times New Roman" panose="02020603050405020304" pitchFamily="18" charset="0"/>
              </a:rPr>
              <a:t>Crisis Management up to $100K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938C-E947-A745-A64A-87608E212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249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Small Business Cybersecurity Program that will not break the bank or bankrupt your business; it could possibly save your business from bankruptcy!!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938C-E947-A745-A64A-87608E2128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2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C3F17-3ADF-4241-BC2D-4FB92D1AEC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86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E3A17-010C-41A6-B0EF-9891DB7A9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42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Important to safeguard how you look online with IDShield’s NEW Reputation Management Experience – these automated tools  manage your social media presence and build a successful online profile! And keep it that way! </a:t>
            </a:r>
          </a:p>
        </p:txBody>
      </p:sp>
    </p:spTree>
    <p:extLst>
      <p:ext uri="{BB962C8B-B14F-4D97-AF65-F5344CB8AC3E}">
        <p14:creationId xmlns:p14="http://schemas.microsoft.com/office/powerpoint/2010/main" val="378389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1B and 3 Bureau Plans now have the $1Million Identity Fraud Protection Plan</a:t>
            </a:r>
          </a:p>
        </p:txBody>
      </p:sp>
    </p:spTree>
    <p:extLst>
      <p:ext uri="{BB962C8B-B14F-4D97-AF65-F5344CB8AC3E}">
        <p14:creationId xmlns:p14="http://schemas.microsoft.com/office/powerpoint/2010/main" val="132319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October 1, New </a:t>
            </a:r>
            <a:r>
              <a:rPr lang="en-US" dirty="0" err="1"/>
              <a:t>IDShield</a:t>
            </a:r>
            <a:r>
              <a:rPr lang="en-US" dirty="0"/>
              <a:t> members will be directed to the New </a:t>
            </a:r>
            <a:r>
              <a:rPr lang="en-US" dirty="0" err="1"/>
              <a:t>IDShield</a:t>
            </a:r>
            <a:r>
              <a:rPr lang="en-US" dirty="0"/>
              <a:t> Portal (ids.legalshield.com) to activate their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E3A17-010C-41A6-B0EF-9891DB7A9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88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BBD41167-7CD8-BE4A-BCBE-15F598E19563}" type="slidenum">
              <a:rPr kumimoji="0" lang="en-US" sz="1800" b="0" i="0" u="none" strike="noStrike" kern="0" cap="none" spc="0" normalizeH="0" baseline="0" noProof="0" smtClean="0">
                <a:ln>
                  <a:noFill/>
                </a:ln>
                <a:solidFill>
                  <a:srgbClr val="353634"/>
                </a:solidFill>
                <a:effectLst/>
                <a:uLnTx/>
                <a:uFillTx/>
                <a:latin typeface="Helvetica"/>
                <a:ea typeface="+mn-e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353634"/>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413695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For our: </a:t>
            </a: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err="1">
                <a:effectLst/>
                <a:latin typeface="Calibri" panose="020F0502020204030204" pitchFamily="34" charset="0"/>
                <a:ea typeface="Calibri" panose="020F0502020204030204" pitchFamily="34" charset="0"/>
              </a:rPr>
              <a:t>IDShield</a:t>
            </a:r>
            <a:r>
              <a:rPr lang="en-US" sz="1800" b="1" dirty="0">
                <a:effectLst/>
                <a:latin typeface="Calibri" panose="020F0502020204030204" pitchFamily="34" charset="0"/>
                <a:ea typeface="Calibri" panose="020F0502020204030204" pitchFamily="34" charset="0"/>
              </a:rPr>
              <a:t> Member:</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By adding LegalShield for ($29.95/price) to your </a:t>
            </a:r>
            <a:r>
              <a:rPr lang="en-US" sz="1800" b="1" dirty="0" err="1">
                <a:effectLst/>
                <a:latin typeface="Calibri" panose="020F0502020204030204" pitchFamily="34" charset="0"/>
                <a:ea typeface="Calibri" panose="020F0502020204030204" pitchFamily="34" charset="0"/>
              </a:rPr>
              <a:t>IDShield</a:t>
            </a:r>
            <a:r>
              <a:rPr lang="en-US" sz="1800" b="1" dirty="0">
                <a:effectLst/>
                <a:latin typeface="Calibri" panose="020F0502020204030204" pitchFamily="34" charset="0"/>
                <a:ea typeface="Calibri" panose="020F0502020204030204" pitchFamily="34" charset="0"/>
              </a:rPr>
              <a:t> Plan</a:t>
            </a:r>
            <a:r>
              <a:rPr lang="en-US" sz="1800" dirty="0">
                <a:effectLst/>
                <a:latin typeface="Calibri" panose="020F0502020204030204" pitchFamily="34" charset="0"/>
                <a:ea typeface="Calibri" panose="020F0502020204030204" pitchFamily="34" charset="0"/>
              </a:rPr>
              <a:t>, you will receive the </a:t>
            </a:r>
            <a:r>
              <a:rPr lang="en-US" sz="1800" b="1" dirty="0">
                <a:effectLst/>
                <a:latin typeface="Calibri" panose="020F0502020204030204" pitchFamily="34" charset="0"/>
                <a:ea typeface="Calibri" panose="020F0502020204030204" pitchFamily="34" charset="0"/>
              </a:rPr>
              <a:t>Bonus benefits of Credit Counseling and Education. </a:t>
            </a:r>
            <a:r>
              <a:rPr lang="en-US" sz="1800" dirty="0">
                <a:effectLst/>
                <a:latin typeface="Calibri" panose="020F0502020204030204" pitchFamily="34" charset="0"/>
                <a:ea typeface="Calibri" panose="020F0502020204030204" pitchFamily="34" charset="0"/>
              </a:rPr>
              <a:t>These benefits include advice from our certified professional counselors on managing your finances and monthly expenditures to maintain or develop a healthy credit score. Your LegalShield provider law firm will now advocate for you in the complicated world of credit reporting, including sending a letter to the credit bureaus on your behalf if a bona fide error is found. These benefits are only available to those who purchase the LegalShield and </a:t>
            </a:r>
            <a:r>
              <a:rPr lang="en-US" sz="1800" dirty="0" err="1">
                <a:effectLst/>
                <a:latin typeface="Calibri" panose="020F0502020204030204" pitchFamily="34" charset="0"/>
                <a:ea typeface="Calibri" panose="020F0502020204030204" pitchFamily="34" charset="0"/>
              </a:rPr>
              <a:t>IDShield</a:t>
            </a:r>
            <a:r>
              <a:rPr lang="en-US" sz="1800" dirty="0">
                <a:effectLst/>
                <a:latin typeface="Calibri" panose="020F0502020204030204" pitchFamily="34" charset="0"/>
                <a:ea typeface="Calibri" panose="020F0502020204030204" pitchFamily="34" charset="0"/>
              </a:rPr>
              <a:t> plan together. </a:t>
            </a:r>
            <a:r>
              <a:rPr lang="en-US" sz="1800" b="1" dirty="0">
                <a:solidFill>
                  <a:srgbClr val="000000"/>
                </a:solidFill>
                <a:effectLst/>
                <a:latin typeface="Calibri" panose="020F0502020204030204" pitchFamily="34" charset="0"/>
                <a:ea typeface="Calibri" panose="020F0502020204030204" pitchFamily="34" charset="0"/>
              </a:rPr>
              <a:t>The Dual LegalShield and </a:t>
            </a:r>
            <a:r>
              <a:rPr lang="en-US" sz="1800" b="1" dirty="0" err="1">
                <a:solidFill>
                  <a:srgbClr val="000000"/>
                </a:solidFill>
                <a:effectLst/>
                <a:latin typeface="Calibri" panose="020F0502020204030204" pitchFamily="34" charset="0"/>
                <a:ea typeface="Calibri" panose="020F0502020204030204" pitchFamily="34" charset="0"/>
              </a:rPr>
              <a:t>IDShield</a:t>
            </a:r>
            <a:r>
              <a:rPr lang="en-US" sz="1800" b="1" dirty="0">
                <a:solidFill>
                  <a:srgbClr val="000000"/>
                </a:solidFill>
                <a:effectLst/>
                <a:latin typeface="Calibri" panose="020F0502020204030204" pitchFamily="34" charset="0"/>
                <a:ea typeface="Calibri" panose="020F0502020204030204" pitchFamily="34" charset="0"/>
              </a:rPr>
              <a:t> Plan</a:t>
            </a:r>
            <a:r>
              <a:rPr lang="en-US" sz="1800" dirty="0">
                <a:solidFill>
                  <a:srgbClr val="000000"/>
                </a:solidFill>
                <a:effectLst/>
                <a:latin typeface="Calibri" panose="020F0502020204030204" pitchFamily="34" charset="0"/>
                <a:ea typeface="Calibri" panose="020F0502020204030204" pitchFamily="34" charset="0"/>
              </a:rPr>
              <a:t> will give you peace of mind with full-service support for all of your credit related matters.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For our LegalShield Member or someone interested only in LegalShield</a:t>
            </a:r>
          </a:p>
          <a:p>
            <a:pPr marL="0" marR="0">
              <a:spcBef>
                <a:spcPts val="0"/>
              </a:spcBef>
              <a:spcAft>
                <a:spcPts val="0"/>
              </a:spcAft>
            </a:pPr>
            <a:endParaRPr lang="en-US" sz="1800" b="1"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LegalShield Member</a:t>
            </a:r>
            <a:r>
              <a:rPr lang="en-US" sz="1800" dirty="0">
                <a:solidFill>
                  <a:srgbClr val="000000"/>
                </a:solidFill>
                <a:effectLst/>
                <a:latin typeface="Calibri" panose="020F0502020204030204" pitchFamily="34" charset="0"/>
                <a:ea typeface="Calibri" panose="020F0502020204030204" pitchFamily="34" charset="0"/>
              </a:rPr>
              <a: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By adding </a:t>
            </a:r>
            <a:r>
              <a:rPr lang="en-US" sz="1800" dirty="0" err="1">
                <a:effectLst/>
                <a:latin typeface="Calibri" panose="020F0502020204030204" pitchFamily="34" charset="0"/>
                <a:ea typeface="Calibri" panose="020F0502020204030204" pitchFamily="34" charset="0"/>
              </a:rPr>
              <a:t>IDShield</a:t>
            </a:r>
            <a:r>
              <a:rPr lang="en-US" sz="1800" dirty="0">
                <a:effectLst/>
                <a:latin typeface="Calibri" panose="020F0502020204030204" pitchFamily="34" charset="0"/>
                <a:ea typeface="Calibri" panose="020F0502020204030204" pitchFamily="34" charset="0"/>
              </a:rPr>
              <a:t> for ($29.95/price) to your </a:t>
            </a:r>
            <a:r>
              <a:rPr lang="en-US" sz="1800" b="1" dirty="0">
                <a:effectLst/>
                <a:latin typeface="Calibri" panose="020F0502020204030204" pitchFamily="34" charset="0"/>
                <a:ea typeface="Calibri" panose="020F0502020204030204" pitchFamily="34" charset="0"/>
              </a:rPr>
              <a:t>LegalShield Plan</a:t>
            </a:r>
            <a:r>
              <a:rPr lang="en-US" sz="1800" dirty="0">
                <a:effectLst/>
                <a:latin typeface="Calibri" panose="020F0502020204030204" pitchFamily="34" charset="0"/>
                <a:ea typeface="Calibri" panose="020F0502020204030204" pitchFamily="34" charset="0"/>
              </a:rPr>
              <a:t>, you will receive the </a:t>
            </a:r>
            <a:r>
              <a:rPr lang="en-US" sz="1800" b="1" dirty="0">
                <a:effectLst/>
                <a:latin typeface="Calibri" panose="020F0502020204030204" pitchFamily="34" charset="0"/>
                <a:ea typeface="Calibri" panose="020F0502020204030204" pitchFamily="34" charset="0"/>
              </a:rPr>
              <a:t>Bonus benefits of Credit Counseling and Education. </a:t>
            </a:r>
            <a:r>
              <a:rPr lang="en-US" sz="1800" dirty="0">
                <a:effectLst/>
                <a:latin typeface="Calibri" panose="020F0502020204030204" pitchFamily="34" charset="0"/>
                <a:ea typeface="Calibri" panose="020F0502020204030204" pitchFamily="34" charset="0"/>
              </a:rPr>
              <a:t>These benefits include advice from our certified professional counselors on managing your finances and monthly expenditures to maintain or develop a healthy credit score. Your LegalShield provider law firm will now advocate for you in the complicated world of credit reporting, including sending a letter to the credit bureaus on your behalf if a bona fide error is found. These benefits are only available to those who purchase the LegalShield and </a:t>
            </a:r>
            <a:r>
              <a:rPr lang="en-US" sz="1800" dirty="0" err="1">
                <a:effectLst/>
                <a:latin typeface="Calibri" panose="020F0502020204030204" pitchFamily="34" charset="0"/>
                <a:ea typeface="Calibri" panose="020F0502020204030204" pitchFamily="34" charset="0"/>
              </a:rPr>
              <a:t>IDShield</a:t>
            </a:r>
            <a:r>
              <a:rPr lang="en-US" sz="1800" dirty="0">
                <a:effectLst/>
                <a:latin typeface="Calibri" panose="020F0502020204030204" pitchFamily="34" charset="0"/>
                <a:ea typeface="Calibri" panose="020F0502020204030204" pitchFamily="34" charset="0"/>
              </a:rPr>
              <a:t> plan together. </a:t>
            </a:r>
            <a:r>
              <a:rPr lang="en-US" sz="1800" b="1" dirty="0">
                <a:solidFill>
                  <a:srgbClr val="000000"/>
                </a:solidFill>
                <a:effectLst/>
                <a:latin typeface="Calibri" panose="020F0502020204030204" pitchFamily="34" charset="0"/>
                <a:ea typeface="Calibri" panose="020F0502020204030204" pitchFamily="34" charset="0"/>
              </a:rPr>
              <a:t>The Dual LegalShield and </a:t>
            </a:r>
            <a:r>
              <a:rPr lang="en-US" sz="1800" b="1" dirty="0" err="1">
                <a:solidFill>
                  <a:srgbClr val="000000"/>
                </a:solidFill>
                <a:effectLst/>
                <a:latin typeface="Calibri" panose="020F0502020204030204" pitchFamily="34" charset="0"/>
                <a:ea typeface="Calibri" panose="020F0502020204030204" pitchFamily="34" charset="0"/>
              </a:rPr>
              <a:t>IDShield</a:t>
            </a:r>
            <a:r>
              <a:rPr lang="en-US" sz="1800" b="1" dirty="0">
                <a:solidFill>
                  <a:srgbClr val="000000"/>
                </a:solidFill>
                <a:effectLst/>
                <a:latin typeface="Calibri" panose="020F0502020204030204" pitchFamily="34" charset="0"/>
                <a:ea typeface="Calibri" panose="020F0502020204030204" pitchFamily="34" charset="0"/>
              </a:rPr>
              <a:t> Plan</a:t>
            </a:r>
            <a:r>
              <a:rPr lang="en-US" sz="1800" dirty="0">
                <a:solidFill>
                  <a:srgbClr val="000000"/>
                </a:solidFill>
                <a:effectLst/>
                <a:latin typeface="Calibri" panose="020F0502020204030204" pitchFamily="34" charset="0"/>
                <a:ea typeface="Calibri" panose="020F0502020204030204" pitchFamily="34" charset="0"/>
              </a:rPr>
              <a:t> will give you peace of mind with full-service support for all of your credit related matters.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lnSpc>
                <a:spcPct val="105000"/>
              </a:lnSpc>
              <a:spcBef>
                <a:spcPts val="0"/>
              </a:spcBef>
              <a:spcAft>
                <a:spcPts val="800"/>
              </a:spcAft>
            </a:pPr>
            <a:r>
              <a:rPr lang="en-US" sz="1800" b="1" dirty="0">
                <a:effectLst/>
                <a:latin typeface="Calibri" panose="020F0502020204030204" pitchFamily="34" charset="0"/>
                <a:ea typeface="Calibri" panose="020F0502020204030204" pitchFamily="34" charset="0"/>
              </a:rPr>
              <a:t>When you are selling the dual Plan</a:t>
            </a:r>
          </a:p>
          <a:p>
            <a:pPr marL="0" marR="0">
              <a:lnSpc>
                <a:spcPct val="105000"/>
              </a:lnSpc>
              <a:spcBef>
                <a:spcPts val="0"/>
              </a:spcBef>
              <a:spcAft>
                <a:spcPts val="800"/>
              </a:spcAft>
            </a:pPr>
            <a:r>
              <a:rPr lang="en-US" sz="1800" b="1" dirty="0">
                <a:effectLst/>
                <a:latin typeface="Calibri" panose="020F0502020204030204" pitchFamily="34" charset="0"/>
                <a:ea typeface="Calibri" panose="020F0502020204030204" pitchFamily="34" charset="0"/>
              </a:rPr>
              <a:t>LegalShield + </a:t>
            </a:r>
            <a:r>
              <a:rPr lang="en-US" sz="1800" b="1" dirty="0" err="1">
                <a:effectLst/>
                <a:latin typeface="Calibri" panose="020F0502020204030204" pitchFamily="34" charset="0"/>
                <a:ea typeface="Calibri" panose="020F0502020204030204" pitchFamily="34" charset="0"/>
              </a:rPr>
              <a:t>IDShield</a:t>
            </a:r>
            <a:r>
              <a:rPr lang="en-US" sz="1800" b="1" dirty="0">
                <a:effectLst/>
                <a:latin typeface="Calibri" panose="020F0502020204030204" pitchFamily="34" charset="0"/>
                <a:ea typeface="Calibri" panose="020F0502020204030204" pitchFamily="34" charset="0"/>
              </a:rPr>
              <a:t> Member: </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With a dual plan membership of LegalShield and </a:t>
            </a:r>
            <a:r>
              <a:rPr lang="en-US" sz="1800" b="1" dirty="0" err="1">
                <a:effectLst/>
                <a:latin typeface="Calibri" panose="020F0502020204030204" pitchFamily="34" charset="0"/>
                <a:ea typeface="Calibri" panose="020F0502020204030204" pitchFamily="34" charset="0"/>
              </a:rPr>
              <a:t>IDShield</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you now receive the </a:t>
            </a:r>
            <a:r>
              <a:rPr lang="en-US" sz="1800" b="1" dirty="0">
                <a:effectLst/>
                <a:latin typeface="Calibri" panose="020F0502020204030204" pitchFamily="34" charset="0"/>
                <a:ea typeface="Calibri" panose="020F0502020204030204" pitchFamily="34" charset="0"/>
              </a:rPr>
              <a:t>Bonus benefit of Credit Counseling &amp; Education</a:t>
            </a:r>
            <a:r>
              <a:rPr lang="en-US" sz="1800" dirty="0">
                <a:effectLst/>
                <a:latin typeface="Calibri" panose="020F0502020204030204" pitchFamily="34" charset="0"/>
                <a:ea typeface="Calibri" panose="020F0502020204030204" pitchFamily="34" charset="0"/>
              </a:rPr>
              <a:t>. With this new benefit you will get advice on managing your finances to maintain or develop a healthy credit profile. In addition, your LegalShield provider law firm will now advocate for you in the complicated world of credit reporting, including sending a letter to the credit bureaus on your behalf if a bona fide error is found. These benefits are only available to those who purchase the LegalShield and </a:t>
            </a:r>
            <a:r>
              <a:rPr lang="en-US" sz="1800" dirty="0" err="1">
                <a:effectLst/>
                <a:latin typeface="Calibri" panose="020F0502020204030204" pitchFamily="34" charset="0"/>
                <a:ea typeface="Calibri" panose="020F0502020204030204" pitchFamily="34" charset="0"/>
              </a:rPr>
              <a:t>IDShield</a:t>
            </a:r>
            <a:r>
              <a:rPr lang="en-US" sz="1800" dirty="0">
                <a:effectLst/>
                <a:latin typeface="Calibri" panose="020F0502020204030204" pitchFamily="34" charset="0"/>
                <a:ea typeface="Calibri" panose="020F0502020204030204" pitchFamily="34" charset="0"/>
              </a:rPr>
              <a:t> plan together. </a:t>
            </a:r>
            <a:r>
              <a:rPr lang="en-US" sz="1800" b="1" dirty="0">
                <a:solidFill>
                  <a:srgbClr val="000000"/>
                </a:solidFill>
                <a:effectLst/>
                <a:latin typeface="Calibri" panose="020F0502020204030204" pitchFamily="34" charset="0"/>
                <a:ea typeface="Calibri" panose="020F0502020204030204" pitchFamily="34" charset="0"/>
              </a:rPr>
              <a:t>The New Dual LegalShield and </a:t>
            </a:r>
            <a:r>
              <a:rPr lang="en-US" sz="1800" b="1" dirty="0" err="1">
                <a:solidFill>
                  <a:srgbClr val="000000"/>
                </a:solidFill>
                <a:effectLst/>
                <a:latin typeface="Calibri" panose="020F0502020204030204" pitchFamily="34" charset="0"/>
                <a:ea typeface="Calibri" panose="020F0502020204030204" pitchFamily="34" charset="0"/>
              </a:rPr>
              <a:t>IDShield</a:t>
            </a:r>
            <a:r>
              <a:rPr lang="en-US" sz="1800" b="1" dirty="0">
                <a:solidFill>
                  <a:srgbClr val="000000"/>
                </a:solidFill>
                <a:effectLst/>
                <a:latin typeface="Calibri" panose="020F0502020204030204" pitchFamily="34" charset="0"/>
                <a:ea typeface="Calibri" panose="020F0502020204030204" pitchFamily="34" charset="0"/>
              </a:rPr>
              <a:t> Plan</a:t>
            </a:r>
            <a:r>
              <a:rPr lang="en-US" sz="1800" dirty="0">
                <a:solidFill>
                  <a:srgbClr val="000000"/>
                </a:solidFill>
                <a:effectLst/>
                <a:latin typeface="Calibri" panose="020F0502020204030204" pitchFamily="34" charset="0"/>
                <a:ea typeface="Calibri" panose="020F0502020204030204" pitchFamily="34" charset="0"/>
              </a:rPr>
              <a:t> will give you peace of mind with full-service support for all of your credit related matters.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05663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With a dual plan membership of LegalShield and </a:t>
            </a:r>
            <a:r>
              <a:rPr lang="en-US" sz="1800" b="1" dirty="0" err="1">
                <a:effectLst/>
                <a:latin typeface="Calibri" panose="020F0502020204030204" pitchFamily="34" charset="0"/>
                <a:ea typeface="Calibri" panose="020F0502020204030204" pitchFamily="34" charset="0"/>
              </a:rPr>
              <a:t>IDShield</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you now receive the </a:t>
            </a:r>
            <a:r>
              <a:rPr lang="en-US" sz="1800" b="1" dirty="0">
                <a:effectLst/>
                <a:latin typeface="Calibri" panose="020F0502020204030204" pitchFamily="34" charset="0"/>
                <a:ea typeface="Calibri" panose="020F0502020204030204" pitchFamily="34" charset="0"/>
              </a:rPr>
              <a:t>Bonus benefit of Credit Counseling &amp; Education</a:t>
            </a:r>
            <a:r>
              <a:rPr lang="en-US" sz="1800" dirty="0">
                <a:effectLst/>
                <a:latin typeface="Calibri" panose="020F0502020204030204" pitchFamily="34" charset="0"/>
                <a:ea typeface="Calibri" panose="020F0502020204030204" pitchFamily="34" charset="0"/>
              </a:rPr>
              <a:t>. With this new benefit you will get advice on managing your finances to maintain or develop healthy credit. In addition, your LegalShield provider law firm will now advocate for you in the complicated world of credit matters, including sending a letter to the credit bureaus on your behalf when a bona fide error is found. These benefits are only available to those who purchase the LegalShield and </a:t>
            </a:r>
            <a:r>
              <a:rPr lang="en-US" sz="1800" dirty="0" err="1">
                <a:effectLst/>
                <a:latin typeface="Calibri" panose="020F0502020204030204" pitchFamily="34" charset="0"/>
                <a:ea typeface="Calibri" panose="020F0502020204030204" pitchFamily="34" charset="0"/>
              </a:rPr>
              <a:t>IDShield</a:t>
            </a:r>
            <a:r>
              <a:rPr lang="en-US" sz="1800" dirty="0">
                <a:effectLst/>
                <a:latin typeface="Calibri" panose="020F0502020204030204" pitchFamily="34" charset="0"/>
                <a:ea typeface="Calibri" panose="020F0502020204030204" pitchFamily="34" charset="0"/>
              </a:rPr>
              <a:t> plan together. </a:t>
            </a:r>
            <a:r>
              <a:rPr lang="en-US" sz="1800" b="1" dirty="0">
                <a:solidFill>
                  <a:srgbClr val="000000"/>
                </a:solidFill>
                <a:effectLst/>
                <a:latin typeface="Calibri" panose="020F0502020204030204" pitchFamily="34" charset="0"/>
                <a:ea typeface="Calibri" panose="020F0502020204030204" pitchFamily="34" charset="0"/>
              </a:rPr>
              <a:t>The New Dual LegalShield and </a:t>
            </a:r>
            <a:r>
              <a:rPr lang="en-US" sz="1800" b="1" dirty="0" err="1">
                <a:solidFill>
                  <a:srgbClr val="000000"/>
                </a:solidFill>
                <a:effectLst/>
                <a:latin typeface="Calibri" panose="020F0502020204030204" pitchFamily="34" charset="0"/>
                <a:ea typeface="Calibri" panose="020F0502020204030204" pitchFamily="34" charset="0"/>
              </a:rPr>
              <a:t>IDShield</a:t>
            </a:r>
            <a:r>
              <a:rPr lang="en-US" sz="1800" b="1" dirty="0">
                <a:solidFill>
                  <a:srgbClr val="000000"/>
                </a:solidFill>
                <a:effectLst/>
                <a:latin typeface="Calibri" panose="020F0502020204030204" pitchFamily="34" charset="0"/>
                <a:ea typeface="Calibri" panose="020F0502020204030204" pitchFamily="34" charset="0"/>
              </a:rPr>
              <a:t> Plan</a:t>
            </a:r>
            <a:r>
              <a:rPr lang="en-US" sz="1800" dirty="0">
                <a:solidFill>
                  <a:srgbClr val="000000"/>
                </a:solidFill>
                <a:effectLst/>
                <a:latin typeface="Calibri" panose="020F0502020204030204" pitchFamily="34" charset="0"/>
                <a:ea typeface="Calibri" panose="020F0502020204030204" pitchFamily="34" charset="0"/>
              </a:rPr>
              <a:t> will give you peace of mind with full-service support for all of your credit related matters. </a:t>
            </a:r>
            <a:endParaRPr lang="en-US" dirty="0"/>
          </a:p>
        </p:txBody>
      </p:sp>
    </p:spTree>
    <p:extLst>
      <p:ext uri="{BB962C8B-B14F-4D97-AF65-F5344CB8AC3E}">
        <p14:creationId xmlns:p14="http://schemas.microsoft.com/office/powerpoint/2010/main" val="116758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ctrTitle"/>
          </p:nvPr>
        </p:nvSpPr>
        <p:spPr>
          <a:xfrm>
            <a:off x="400593" y="1471750"/>
            <a:ext cx="5773783" cy="4030148"/>
          </a:xfrm>
        </p:spPr>
        <p:txBody>
          <a:bodyPr lIns="274320" tIns="274320" rIns="274320" bIns="274320" anchor="ctr" anchorCtr="0">
            <a:noAutofit/>
          </a:bodyPr>
          <a:lstStyle>
            <a:lvl1pPr algn="ctr">
              <a:defRPr sz="4000" b="1" cap="none" baseline="0">
                <a:solidFill>
                  <a:schemeClr val="tx2"/>
                </a:solidFill>
                <a:latin typeface="Lucida Bright" charset="0"/>
                <a:ea typeface="Lucida Bright" charset="0"/>
                <a:cs typeface="Lucida Bright" charset="0"/>
              </a:defRPr>
            </a:lvl1pPr>
          </a:lstStyle>
          <a:p>
            <a:r>
              <a:rPr lang="en-US"/>
              <a:t>Click to edit Master title style</a:t>
            </a:r>
          </a:p>
        </p:txBody>
      </p:sp>
      <p:sp>
        <p:nvSpPr>
          <p:cNvPr id="3" name="Subtitle 2"/>
          <p:cNvSpPr>
            <a:spLocks noGrp="1"/>
          </p:cNvSpPr>
          <p:nvPr>
            <p:ph type="subTitle" idx="1"/>
          </p:nvPr>
        </p:nvSpPr>
        <p:spPr>
          <a:xfrm>
            <a:off x="400594" y="5507037"/>
            <a:ext cx="5782492" cy="815386"/>
          </a:xfrm>
          <a:solidFill>
            <a:schemeClr val="accent2"/>
          </a:solidFill>
        </p:spPr>
        <p:txBody>
          <a:bodyPr anchor="ctr">
            <a:normAutofit/>
          </a:bodyPr>
          <a:lstStyle>
            <a:lvl1pPr marL="0" indent="0" algn="ctr">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723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7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Lef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65875" y="0"/>
            <a:ext cx="5826125" cy="6858000"/>
          </a:xfrm>
        </p:spPr>
        <p:txBody>
          <a:bodyPr/>
          <a:lstStyle/>
          <a:p>
            <a:endParaRPr lang="en-US"/>
          </a:p>
        </p:txBody>
      </p:sp>
      <p:sp>
        <p:nvSpPr>
          <p:cNvPr id="2" name="Title 1"/>
          <p:cNvSpPr>
            <a:spLocks noGrp="1"/>
          </p:cNvSpPr>
          <p:nvPr>
            <p:ph type="title"/>
          </p:nvPr>
        </p:nvSpPr>
        <p:spPr>
          <a:xfrm>
            <a:off x="0" y="298764"/>
            <a:ext cx="6366076" cy="2837975"/>
          </a:xfrm>
          <a:prstGeom prst="rect">
            <a:avLst/>
          </a:prstGeom>
        </p:spPr>
        <p:txBody>
          <a:bodyPr>
            <a:noAutofit/>
          </a:bodyPr>
          <a:lstStyle>
            <a:lvl1pPr algn="ctr">
              <a:defRPr sz="6000" baseline="0"/>
            </a:lvl1pPr>
          </a:lstStyle>
          <a:p>
            <a:r>
              <a:rPr lang="en-US"/>
              <a:t>Click to edit Master title style</a:t>
            </a:r>
          </a:p>
        </p:txBody>
      </p:sp>
      <p:sp>
        <p:nvSpPr>
          <p:cNvPr id="3" name="Content Placeholder 2"/>
          <p:cNvSpPr>
            <a:spLocks noGrp="1"/>
          </p:cNvSpPr>
          <p:nvPr>
            <p:ph idx="1"/>
          </p:nvPr>
        </p:nvSpPr>
        <p:spPr>
          <a:xfrm>
            <a:off x="254642" y="3148314"/>
            <a:ext cx="5856791" cy="3194613"/>
          </a:xfrm>
        </p:spPr>
        <p:txBody>
          <a:bodyPr anchor="t" anchorCtr="0">
            <a:normAutofit/>
          </a:bodyPr>
          <a:lstStyle>
            <a:lvl1pPr algn="l">
              <a:defRPr sz="4000" baseline="0"/>
            </a:lvl1pPr>
            <a:lvl2pPr>
              <a:defRPr sz="3600"/>
            </a:lvl2pPr>
          </a:lstStyle>
          <a:p>
            <a:pPr lvl="0"/>
            <a:r>
              <a:rPr lang="en-US"/>
              <a:t>Click to edit Master text styles</a:t>
            </a:r>
          </a:p>
          <a:p>
            <a:pPr lvl="1"/>
            <a:r>
              <a:rPr lang="en-US"/>
              <a:t>Two lines of topics</a:t>
            </a:r>
          </a:p>
          <a:p>
            <a:pPr lvl="1"/>
            <a:r>
              <a:rPr lang="en-US"/>
              <a:t>3 lines of topics</a:t>
            </a:r>
          </a:p>
        </p:txBody>
      </p:sp>
      <p:sp>
        <p:nvSpPr>
          <p:cNvPr id="5" name="Slide Number Placeholder 4"/>
          <p:cNvSpPr>
            <a:spLocks noGrp="1"/>
          </p:cNvSpPr>
          <p:nvPr>
            <p:ph type="sldNum" sz="quarter" idx="11"/>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1763029534"/>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2"/>
            <a:ext cx="10515600" cy="2326511"/>
          </a:xfrm>
          <a:prstGeom prst="rect">
            <a:avLst/>
          </a:prstGeom>
        </p:spPr>
        <p:txBody>
          <a:bodyPr>
            <a:noAutofit/>
          </a:bodyPr>
          <a:lstStyle>
            <a:lvl1pPr algn="ctr">
              <a:defRPr sz="6000" baseline="0">
                <a:solidFill>
                  <a:schemeClr val="accent2"/>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76028935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 Line Headlin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073581" cy="645584"/>
          </a:xfrm>
        </p:spPr>
        <p:txBody>
          <a:bodyPr/>
          <a:lstStyle>
            <a:lvl1pPr>
              <a:defRPr>
                <a:solidFill>
                  <a:srgbClr val="141313"/>
                </a:solidFill>
              </a:defRPr>
            </a:lvl1pPr>
          </a:lstStyle>
          <a:p>
            <a:r>
              <a:rPr lang="en-US"/>
              <a:t>Click to edit Master title style</a:t>
            </a:r>
          </a:p>
        </p:txBody>
      </p:sp>
      <p:sp>
        <p:nvSpPr>
          <p:cNvPr id="3" name="Content Placeholder 2"/>
          <p:cNvSpPr>
            <a:spLocks noGrp="1"/>
          </p:cNvSpPr>
          <p:nvPr>
            <p:ph idx="1"/>
          </p:nvPr>
        </p:nvSpPr>
        <p:spPr>
          <a:xfrm>
            <a:off x="1549514" y="1832846"/>
            <a:ext cx="10048068" cy="3840423"/>
          </a:xfrm>
        </p:spPr>
        <p:txBody>
          <a:bodyPr/>
          <a:lstStyle>
            <a:lvl1pPr>
              <a:defRPr>
                <a:solidFill>
                  <a:srgbClr val="141313"/>
                </a:solidFill>
              </a:defRPr>
            </a:lvl1pPr>
            <a:lvl2pPr>
              <a:defRPr>
                <a:solidFill>
                  <a:srgbClr val="141313"/>
                </a:solidFill>
              </a:defRPr>
            </a:lvl2pPr>
            <a:lvl3pPr>
              <a:defRPr>
                <a:solidFill>
                  <a:srgbClr val="141313"/>
                </a:solidFill>
              </a:defRPr>
            </a:lvl3pPr>
            <a:lvl4pPr>
              <a:defRPr>
                <a:solidFill>
                  <a:srgbClr val="141313"/>
                </a:solidFill>
              </a:defRPr>
            </a:lvl4pPr>
            <a:lvl5pPr>
              <a:defRPr>
                <a:solidFill>
                  <a:srgbClr val="14131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98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Line Headline/blank">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9163051" cy="645584"/>
          </a:xfrm>
        </p:spPr>
        <p:txBody>
          <a:bodyPr/>
          <a:lstStyle/>
          <a:p>
            <a:r>
              <a:rPr lang="en-US"/>
              <a:t>Click to edit Master title style</a:t>
            </a:r>
          </a:p>
        </p:txBody>
      </p:sp>
    </p:spTree>
    <p:extLst>
      <p:ext uri="{BB962C8B-B14F-4D97-AF65-F5344CB8AC3E}">
        <p14:creationId xmlns:p14="http://schemas.microsoft.com/office/powerpoint/2010/main" val="32387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6125-78AA-E246-A3D4-017E2BD32813}"/>
              </a:ext>
            </a:extLst>
          </p:cNvPr>
          <p:cNvSpPr>
            <a:spLocks noGrp="1"/>
          </p:cNvSpPr>
          <p:nvPr>
            <p:ph type="title" hasCustomPrompt="1"/>
          </p:nvPr>
        </p:nvSpPr>
        <p:spPr>
          <a:xfrm>
            <a:off x="838200" y="3288555"/>
            <a:ext cx="10515600" cy="1325563"/>
          </a:xfrm>
        </p:spPr>
        <p:txBody>
          <a:bodyPr anchor="b" anchorCtr="0"/>
          <a:lstStyle>
            <a:lvl1pPr algn="ctr">
              <a:defRPr sz="6000">
                <a:solidFill>
                  <a:schemeClr val="accent2"/>
                </a:solidFill>
              </a:defRPr>
            </a:lvl1pPr>
          </a:lstStyle>
          <a:p>
            <a:r>
              <a:rPr lang="en-US"/>
              <a:t>Click to edit</a:t>
            </a:r>
            <a:br>
              <a:rPr lang="en-US"/>
            </a:br>
            <a:r>
              <a:rPr lang="en-US"/>
              <a:t>Master title style</a:t>
            </a:r>
          </a:p>
        </p:txBody>
      </p:sp>
      <p:sp>
        <p:nvSpPr>
          <p:cNvPr id="3" name="Slide Number Placeholder 2">
            <a:extLst>
              <a:ext uri="{FF2B5EF4-FFF2-40B4-BE49-F238E27FC236}">
                <a16:creationId xmlns:a16="http://schemas.microsoft.com/office/drawing/2014/main" id="{893A3E3C-B367-BA42-AB3A-0F715009E699}"/>
              </a:ext>
            </a:extLst>
          </p:cNvPr>
          <p:cNvSpPr>
            <a:spLocks noGrp="1"/>
          </p:cNvSpPr>
          <p:nvPr>
            <p:ph type="sldNum" sz="quarter" idx="10"/>
          </p:nvPr>
        </p:nvSpPr>
        <p:spPr/>
        <p:txBody>
          <a:bodyPr/>
          <a:lstStyle/>
          <a:p>
            <a:fld id="{57751D49-8DEB-8B47-A047-4A936CAD6BEE}" type="slidenum">
              <a:rPr lang="en-US" smtClean="0"/>
              <a:pPr/>
              <a:t>‹#›</a:t>
            </a:fld>
            <a:endParaRPr lang="en-US" dirty="0"/>
          </a:p>
        </p:txBody>
      </p:sp>
      <p:sp>
        <p:nvSpPr>
          <p:cNvPr id="5" name="Content Placeholder 4">
            <a:extLst>
              <a:ext uri="{FF2B5EF4-FFF2-40B4-BE49-F238E27FC236}">
                <a16:creationId xmlns:a16="http://schemas.microsoft.com/office/drawing/2014/main" id="{4DD1128C-587C-2945-B0DD-8BAADA465CC4}"/>
              </a:ext>
            </a:extLst>
          </p:cNvPr>
          <p:cNvSpPr>
            <a:spLocks noGrp="1"/>
          </p:cNvSpPr>
          <p:nvPr>
            <p:ph sz="quarter" idx="11"/>
          </p:nvPr>
        </p:nvSpPr>
        <p:spPr>
          <a:xfrm>
            <a:off x="927100" y="4801939"/>
            <a:ext cx="10426700" cy="820738"/>
          </a:xfrm>
        </p:spPr>
        <p:txBody>
          <a:bodyPr anchor="t" anchorCtr="0"/>
          <a:lstStyle>
            <a:lvl1pPr algn="ctr">
              <a:defRPr>
                <a:solidFill>
                  <a:schemeClr val="bg2">
                    <a:lumMod val="25000"/>
                  </a:schemeClr>
                </a:solidFill>
              </a:defRPr>
            </a:lvl1pPr>
          </a:lstStyle>
          <a:p>
            <a:pPr lvl="0"/>
            <a:r>
              <a:rPr lang="en-US"/>
              <a:t>Edit Master text styles</a:t>
            </a:r>
          </a:p>
        </p:txBody>
      </p:sp>
      <p:sp>
        <p:nvSpPr>
          <p:cNvPr id="8" name="Rectangle 7">
            <a:extLst>
              <a:ext uri="{FF2B5EF4-FFF2-40B4-BE49-F238E27FC236}">
                <a16:creationId xmlns:a16="http://schemas.microsoft.com/office/drawing/2014/main" id="{FEB05B2A-07BB-CF4B-97FD-615A1D1B9D10}"/>
              </a:ext>
            </a:extLst>
          </p:cNvPr>
          <p:cNvSpPr/>
          <p:nvPr userDrawn="1"/>
        </p:nvSpPr>
        <p:spPr>
          <a:xfrm>
            <a:off x="0" y="6037262"/>
            <a:ext cx="12192000" cy="8207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99760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2" presetClass="entr" presetSubtype="8"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8EDE4-BD5C-6D43-A468-3B869AC7BD33}"/>
              </a:ext>
            </a:extLst>
          </p:cNvPr>
          <p:cNvSpPr>
            <a:spLocks noGrp="1"/>
          </p:cNvSpPr>
          <p:nvPr>
            <p:ph sz="half" idx="1"/>
          </p:nvPr>
        </p:nvSpPr>
        <p:spPr>
          <a:xfrm>
            <a:off x="324998" y="550843"/>
            <a:ext cx="5293604" cy="5756314"/>
          </a:xfrm>
        </p:spPr>
        <p:txBody>
          <a:bodyPr anchor="ctr"/>
          <a:lstStyle>
            <a:lvl1pPr algn="ctr">
              <a:defRPr/>
            </a:lvl1pPr>
            <a:lvl2pPr algn="ctr">
              <a:defRPr/>
            </a:lvl2pPr>
            <a:lvl3pPr algn="ctr">
              <a:defRPr/>
            </a:lvl3pPr>
            <a:lvl4pPr algn="ctr">
              <a:defRPr/>
            </a:lvl4pPr>
            <a:lvl5pPr algn="ctr">
              <a:defRPr/>
            </a:lvl5pPr>
          </a:lstStyle>
          <a:p>
            <a:pPr lvl="0"/>
            <a:r>
              <a:rPr lang="en-US"/>
              <a:t>Edit Master text styles</a:t>
            </a:r>
          </a:p>
        </p:txBody>
      </p:sp>
      <p:sp>
        <p:nvSpPr>
          <p:cNvPr id="6" name="Picture Placeholder 5">
            <a:extLst>
              <a:ext uri="{FF2B5EF4-FFF2-40B4-BE49-F238E27FC236}">
                <a16:creationId xmlns:a16="http://schemas.microsoft.com/office/drawing/2014/main" id="{C129D753-3BB3-574B-9B28-93DCFB020ED8}"/>
              </a:ext>
            </a:extLst>
          </p:cNvPr>
          <p:cNvSpPr>
            <a:spLocks noGrp="1"/>
          </p:cNvSpPr>
          <p:nvPr>
            <p:ph type="pic" sz="quarter" idx="13" hasCustomPrompt="1"/>
          </p:nvPr>
        </p:nvSpPr>
        <p:spPr>
          <a:xfrm>
            <a:off x="5943601" y="0"/>
            <a:ext cx="6248400" cy="6858000"/>
          </a:xfrm>
          <a:solidFill>
            <a:schemeClr val="bg1">
              <a:lumMod val="95000"/>
            </a:schemeClr>
          </a:solidFill>
        </p:spPr>
        <p:txBody>
          <a:bodyPr anchor="ctr"/>
          <a:lstStyle>
            <a:lvl1pPr algn="ctr">
              <a:defRPr>
                <a:solidFill>
                  <a:schemeClr val="bg1"/>
                </a:solidFill>
              </a:defRPr>
            </a:lvl1pPr>
          </a:lstStyle>
          <a:p>
            <a:r>
              <a:rPr lang="en-US" dirty="0"/>
              <a:t>PLACE IMAGE</a:t>
            </a:r>
          </a:p>
        </p:txBody>
      </p:sp>
    </p:spTree>
    <p:extLst>
      <p:ext uri="{BB962C8B-B14F-4D97-AF65-F5344CB8AC3E}">
        <p14:creationId xmlns:p14="http://schemas.microsoft.com/office/powerpoint/2010/main" val="839677455"/>
      </p:ext>
    </p:extLst>
  </p:cSld>
  <p:clrMapOvr>
    <a:masterClrMapping/>
  </p:clrMapOvr>
  <p:transition spd="med">
    <p:pull/>
  </p:transition>
  <p:extLst>
    <p:ext uri="{DCECCB84-F9BA-43D5-87BE-67443E8EF086}">
      <p15:sldGuideLst xmlns:p15="http://schemas.microsoft.com/office/powerpoint/2012/main">
        <p15:guide id="1" pos="37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71D225-A1A5-2941-9A08-614D2382CEB9}"/>
              </a:ext>
            </a:extLst>
          </p:cNvPr>
          <p:cNvSpPr>
            <a:spLocks noGrp="1"/>
          </p:cNvSpPr>
          <p:nvPr>
            <p:ph type="pic" sz="quarter" idx="10"/>
          </p:nvPr>
        </p:nvSpPr>
        <p:spPr>
          <a:xfrm>
            <a:off x="6096000" y="0"/>
            <a:ext cx="6096000" cy="6858000"/>
          </a:xfrm>
          <a:pattFill prst="pct5">
            <a:fgClr>
              <a:srgbClr val="3A2162"/>
            </a:fgClr>
            <a:bgClr>
              <a:schemeClr val="bg1"/>
            </a:bgClr>
          </a:pattFill>
        </p:spPr>
        <p:txBody>
          <a:bodyPr/>
          <a:lstStyle/>
          <a:p>
            <a:r>
              <a:rPr lang="en-US" dirty="0"/>
              <a:t>Click icon to add picture</a:t>
            </a:r>
          </a:p>
        </p:txBody>
      </p:sp>
    </p:spTree>
    <p:extLst>
      <p:ext uri="{BB962C8B-B14F-4D97-AF65-F5344CB8AC3E}">
        <p14:creationId xmlns:p14="http://schemas.microsoft.com/office/powerpoint/2010/main" val="1375011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grpSp>
        <p:nvGrpSpPr>
          <p:cNvPr id="7" name="Gruppieren">
            <a:extLst>
              <a:ext uri="{FF2B5EF4-FFF2-40B4-BE49-F238E27FC236}">
                <a16:creationId xmlns:a16="http://schemas.microsoft.com/office/drawing/2014/main" id="{F11009AB-1043-6147-AA3D-23EDC8032B44}"/>
              </a:ext>
            </a:extLst>
          </p:cNvPr>
          <p:cNvGrpSpPr/>
          <p:nvPr userDrawn="1"/>
        </p:nvGrpSpPr>
        <p:grpSpPr>
          <a:xfrm>
            <a:off x="5402755" y="1702357"/>
            <a:ext cx="6090936" cy="3477963"/>
            <a:chOff x="0" y="0"/>
            <a:chExt cx="10643884" cy="6077722"/>
          </a:xfrm>
        </p:grpSpPr>
        <p:sp>
          <p:nvSpPr>
            <p:cNvPr id="8" name="Form">
              <a:extLst>
                <a:ext uri="{FF2B5EF4-FFF2-40B4-BE49-F238E27FC236}">
                  <a16:creationId xmlns:a16="http://schemas.microsoft.com/office/drawing/2014/main" id="{81FFC893-CCE4-2449-8617-598E80EF19F9}"/>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sp>
          <p:nvSpPr>
            <p:cNvPr id="9" name="Form">
              <a:extLst>
                <a:ext uri="{FF2B5EF4-FFF2-40B4-BE49-F238E27FC236}">
                  <a16:creationId xmlns:a16="http://schemas.microsoft.com/office/drawing/2014/main" id="{EDB792F9-FD5D-E841-8762-0B0FCEB15C3B}"/>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grpSp>
          <p:nvGrpSpPr>
            <p:cNvPr id="10" name="Gruppieren">
              <a:extLst>
                <a:ext uri="{FF2B5EF4-FFF2-40B4-BE49-F238E27FC236}">
                  <a16:creationId xmlns:a16="http://schemas.microsoft.com/office/drawing/2014/main" id="{88E8C8E0-6A3D-1946-9D9F-ED9DC61F13B9}"/>
                </a:ext>
              </a:extLst>
            </p:cNvPr>
            <p:cNvGrpSpPr/>
            <p:nvPr/>
          </p:nvGrpSpPr>
          <p:grpSpPr>
            <a:xfrm>
              <a:off x="0" y="5876853"/>
              <a:ext cx="10643885" cy="137834"/>
              <a:chOff x="0" y="0"/>
              <a:chExt cx="10643884" cy="137832"/>
            </a:xfrm>
          </p:grpSpPr>
          <p:sp>
            <p:nvSpPr>
              <p:cNvPr id="17" name="Rechteck">
                <a:extLst>
                  <a:ext uri="{FF2B5EF4-FFF2-40B4-BE49-F238E27FC236}">
                    <a16:creationId xmlns:a16="http://schemas.microsoft.com/office/drawing/2014/main" id="{C73D9B7B-5009-344B-9D02-2D975AC0E287}"/>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r>
                  <a:rPr sz="2400" dirty="0"/>
                  <a:t> </a:t>
                </a:r>
              </a:p>
            </p:txBody>
          </p:sp>
          <p:sp>
            <p:nvSpPr>
              <p:cNvPr id="18" name="Rechteck">
                <a:extLst>
                  <a:ext uri="{FF2B5EF4-FFF2-40B4-BE49-F238E27FC236}">
                    <a16:creationId xmlns:a16="http://schemas.microsoft.com/office/drawing/2014/main" id="{16D887B6-F9D8-E847-BC3A-68A0114FB8E9}"/>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r>
                  <a:rPr sz="2400" dirty="0"/>
                  <a:t> </a:t>
                </a:r>
              </a:p>
            </p:txBody>
          </p:sp>
        </p:grpSp>
        <p:sp>
          <p:nvSpPr>
            <p:cNvPr id="11" name="Form">
              <a:extLst>
                <a:ext uri="{FF2B5EF4-FFF2-40B4-BE49-F238E27FC236}">
                  <a16:creationId xmlns:a16="http://schemas.microsoft.com/office/drawing/2014/main" id="{69801FA8-76EA-DC47-986A-28985557F58F}"/>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sp>
          <p:nvSpPr>
            <p:cNvPr id="12" name="Form">
              <a:extLst>
                <a:ext uri="{FF2B5EF4-FFF2-40B4-BE49-F238E27FC236}">
                  <a16:creationId xmlns:a16="http://schemas.microsoft.com/office/drawing/2014/main" id="{E146E3AB-1088-3B43-A61D-97F74690B221}"/>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r>
                <a:rPr sz="1800" dirty="0"/>
                <a:t> </a:t>
              </a:r>
            </a:p>
          </p:txBody>
        </p:sp>
        <p:sp>
          <p:nvSpPr>
            <p:cNvPr id="13" name="Form">
              <a:extLst>
                <a:ext uri="{FF2B5EF4-FFF2-40B4-BE49-F238E27FC236}">
                  <a16:creationId xmlns:a16="http://schemas.microsoft.com/office/drawing/2014/main" id="{2D039BB0-1558-EE41-AC45-8167CABF4371}"/>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sp>
          <p:nvSpPr>
            <p:cNvPr id="14" name="Form">
              <a:extLst>
                <a:ext uri="{FF2B5EF4-FFF2-40B4-BE49-F238E27FC236}">
                  <a16:creationId xmlns:a16="http://schemas.microsoft.com/office/drawing/2014/main" id="{D097F6A4-27CD-3043-B015-E4DD8B9FB337}"/>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sp>
          <p:nvSpPr>
            <p:cNvPr id="15" name="Form">
              <a:extLst>
                <a:ext uri="{FF2B5EF4-FFF2-40B4-BE49-F238E27FC236}">
                  <a16:creationId xmlns:a16="http://schemas.microsoft.com/office/drawing/2014/main" id="{CD183AB0-9401-7A4D-B55A-3F03B80A0011}"/>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sp>
          <p:nvSpPr>
            <p:cNvPr id="16" name="Form">
              <a:extLst>
                <a:ext uri="{FF2B5EF4-FFF2-40B4-BE49-F238E27FC236}">
                  <a16:creationId xmlns:a16="http://schemas.microsoft.com/office/drawing/2014/main" id="{230729C5-1773-CE41-A558-087FB7DB0CAD}"/>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algn="l" defTabSz="449251">
                <a:lnSpc>
                  <a:spcPct val="93000"/>
                </a:lnSpc>
                <a:defRPr sz="1800">
                  <a:latin typeface="Arial"/>
                  <a:ea typeface="Arial"/>
                  <a:cs typeface="Arial"/>
                  <a:sym typeface="Arial"/>
                </a:defRPr>
              </a:pPr>
              <a:endParaRPr sz="1800" dirty="0"/>
            </a:p>
          </p:txBody>
        </p:sp>
      </p:grpSp>
      <p:sp>
        <p:nvSpPr>
          <p:cNvPr id="19" name="Bild">
            <a:extLst>
              <a:ext uri="{FF2B5EF4-FFF2-40B4-BE49-F238E27FC236}">
                <a16:creationId xmlns:a16="http://schemas.microsoft.com/office/drawing/2014/main" id="{E676D2C7-4DA2-9844-8C5E-0C0CC249C856}"/>
              </a:ext>
            </a:extLst>
          </p:cNvPr>
          <p:cNvSpPr>
            <a:spLocks noGrp="1"/>
          </p:cNvSpPr>
          <p:nvPr>
            <p:ph type="pic" sz="quarter" idx="14"/>
          </p:nvPr>
        </p:nvSpPr>
        <p:spPr>
          <a:xfrm>
            <a:off x="6096002" y="1970371"/>
            <a:ext cx="4634991" cy="2917259"/>
          </a:xfrm>
          <a:prstGeom prst="rect">
            <a:avLst/>
          </a:prstGeom>
          <a:pattFill prst="pct5">
            <a:fgClr>
              <a:schemeClr val="accent1"/>
            </a:fgClr>
            <a:bgClr>
              <a:schemeClr val="bg1"/>
            </a:bgClr>
          </a:pattFill>
        </p:spPr>
        <p:txBody>
          <a:bodyPr lIns="91439" tIns="45719" rIns="91439" bIns="45719" anchor="t">
            <a:noAutofit/>
          </a:bodyPr>
          <a:lstStyle/>
          <a:p>
            <a:endParaRPr dirty="0"/>
          </a:p>
        </p:txBody>
      </p:sp>
    </p:spTree>
    <p:extLst>
      <p:ext uri="{BB962C8B-B14F-4D97-AF65-F5344CB8AC3E}">
        <p14:creationId xmlns:p14="http://schemas.microsoft.com/office/powerpoint/2010/main" val="171019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54711" y="4929652"/>
            <a:ext cx="10282578" cy="850638"/>
          </a:xfrm>
          <a:solidFill>
            <a:schemeClr val="accent2"/>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1746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ctrTitle"/>
          </p:nvPr>
        </p:nvSpPr>
        <p:spPr>
          <a:xfrm>
            <a:off x="400593" y="1471750"/>
            <a:ext cx="5773783" cy="4030148"/>
          </a:xfrm>
        </p:spPr>
        <p:txBody>
          <a:bodyPr lIns="274320" tIns="274320" rIns="274320" bIns="274320" anchor="ctr" anchorCtr="0">
            <a:noAutofit/>
          </a:bodyPr>
          <a:lstStyle>
            <a:lvl1pPr algn="ctr">
              <a:defRPr sz="4000" b="1" cap="none" baseline="0">
                <a:solidFill>
                  <a:schemeClr val="tx2"/>
                </a:solidFill>
                <a:latin typeface="Lucida Bright" charset="0"/>
                <a:ea typeface="Lucida Bright" charset="0"/>
                <a:cs typeface="Lucida Bright" charset="0"/>
              </a:defRPr>
            </a:lvl1pPr>
          </a:lstStyle>
          <a:p>
            <a:r>
              <a:rPr lang="en-US"/>
              <a:t>Click to edit Master title style</a:t>
            </a:r>
          </a:p>
        </p:txBody>
      </p:sp>
      <p:sp>
        <p:nvSpPr>
          <p:cNvPr id="3" name="Subtitle 2"/>
          <p:cNvSpPr>
            <a:spLocks noGrp="1"/>
          </p:cNvSpPr>
          <p:nvPr>
            <p:ph type="subTitle" idx="1"/>
          </p:nvPr>
        </p:nvSpPr>
        <p:spPr>
          <a:xfrm>
            <a:off x="400594" y="5507037"/>
            <a:ext cx="5782492" cy="815386"/>
          </a:xfrm>
          <a:solidFill>
            <a:schemeClr val="accent2"/>
          </a:solidFill>
        </p:spPr>
        <p:txBody>
          <a:bodyPr anchor="ctr">
            <a:normAutofit/>
          </a:bodyPr>
          <a:lstStyle>
            <a:lvl1pPr marL="0" indent="0" algn="ctr">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8999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54711" y="4929652"/>
            <a:ext cx="10282578" cy="850638"/>
          </a:xfrm>
          <a:solidFill>
            <a:schemeClr val="accent2"/>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86904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4057933385"/>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sic Title Only">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1103126915"/>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302675548"/>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731751973"/>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Heavy-BasicWithCallout">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6620691"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7694023" y="1436688"/>
            <a:ext cx="3657600" cy="4736592"/>
          </a:xfrm>
          <a:solidFill>
            <a:schemeClr val="bg1"/>
          </a:solidFill>
          <a:ln>
            <a:solidFill>
              <a:schemeClr val="bg2">
                <a:lumMod val="90000"/>
              </a:schemeClr>
            </a:solidFill>
          </a:ln>
        </p:spPr>
        <p:txBody>
          <a:bodyPr lIns="182880" tIns="182880" rIns="182880" bIns="182880"/>
          <a:lstStyle>
            <a:lvl1pPr algn="ctr">
              <a:defRPr sz="1800" b="0" cap="all" spc="50" baseline="0">
                <a:solidFill>
                  <a:schemeClr val="accent4"/>
                </a:solidFill>
              </a:defRPr>
            </a:lvl1pPr>
            <a:lvl2pPr marL="0" indent="0">
              <a:buNone/>
              <a:defRPr sz="1800"/>
            </a:lvl2pPr>
          </a:lstStyle>
          <a:p>
            <a:pPr lvl="0"/>
            <a:r>
              <a:rPr lang="en-US"/>
              <a:t>Click to edit Master text styles</a:t>
            </a:r>
          </a:p>
          <a:p>
            <a:pPr lvl="1"/>
            <a:r>
              <a:rPr lang="en-US"/>
              <a:t>Second level</a:t>
            </a:r>
          </a:p>
        </p:txBody>
      </p:sp>
      <p:sp>
        <p:nvSpPr>
          <p:cNvPr id="4" name="Slide Number Placeholder 3"/>
          <p:cNvSpPr>
            <a:spLocks noGrp="1"/>
          </p:cNvSpPr>
          <p:nvPr>
            <p:ph type="sldNum" sz="quarter" idx="14"/>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4010319824"/>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Heavy-NoTitl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591671"/>
            <a:ext cx="10515600" cy="5613494"/>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3785765079"/>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sic Title &amp; 2 Content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801640"/>
            <a:ext cx="5132832" cy="4481685"/>
          </a:xfrm>
        </p:spPr>
        <p:txBody>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4"/>
          </p:nvPr>
        </p:nvSpPr>
        <p:spPr>
          <a:xfrm>
            <a:off x="6221506" y="1434353"/>
            <a:ext cx="5144994" cy="4733085"/>
          </a:xfrm>
        </p:spPr>
        <p:txBody>
          <a:bodyPr/>
          <a:lstStyle/>
          <a:p>
            <a:endParaRPr lang="en-US"/>
          </a:p>
        </p:txBody>
      </p:sp>
      <p:sp>
        <p:nvSpPr>
          <p:cNvPr id="4" name="Slide Number Placeholder 3"/>
          <p:cNvSpPr>
            <a:spLocks noGrp="1"/>
          </p:cNvSpPr>
          <p:nvPr>
            <p:ph type="sldNum" sz="quarter" idx="15"/>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02024716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4682" y="0"/>
            <a:ext cx="5934636" cy="1757082"/>
          </a:xfrm>
        </p:spPr>
        <p:txBody>
          <a:bodyPr anchor="ctr"/>
          <a:lstStyle>
            <a:lvl1pPr>
              <a:defRPr sz="4000"/>
            </a:lvl1pPr>
          </a:lstStyle>
          <a:p>
            <a:r>
              <a:rPr lang="en-US"/>
              <a:t>Click to edit Master title style</a:t>
            </a:r>
          </a:p>
        </p:txBody>
      </p:sp>
      <p:sp>
        <p:nvSpPr>
          <p:cNvPr id="3" name="Content Placeholder 2"/>
          <p:cNvSpPr>
            <a:spLocks noGrp="1"/>
          </p:cNvSpPr>
          <p:nvPr>
            <p:ph idx="1"/>
          </p:nvPr>
        </p:nvSpPr>
        <p:spPr>
          <a:xfrm>
            <a:off x="5414682" y="1757082"/>
            <a:ext cx="5940705" cy="4500283"/>
          </a:xfrm>
        </p:spPr>
        <p:txBody>
          <a:bodyPr/>
          <a:lstStyle>
            <a:lvl1pPr>
              <a:defRPr sz="36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hasCustomPrompt="1"/>
          </p:nvPr>
        </p:nvSpPr>
        <p:spPr>
          <a:xfrm>
            <a:off x="1" y="1"/>
            <a:ext cx="5181600" cy="6257364"/>
          </a:xfrm>
        </p:spPr>
        <p:txBody>
          <a:bodyPr/>
          <a:lstStyle/>
          <a:p>
            <a:r>
              <a:rPr lang="en-US"/>
              <a:t>Graphic goes here</a:t>
            </a:r>
          </a:p>
        </p:txBody>
      </p:sp>
      <p:sp>
        <p:nvSpPr>
          <p:cNvPr id="4" name="Slide Number Placeholder 3"/>
          <p:cNvSpPr>
            <a:spLocks noGrp="1"/>
          </p:cNvSpPr>
          <p:nvPr>
            <p:ph type="sldNum" sz="quarter" idx="12"/>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400500058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58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Tree>
    <p:extLst>
      <p:ext uri="{BB962C8B-B14F-4D97-AF65-F5344CB8AC3E}">
        <p14:creationId xmlns:p14="http://schemas.microsoft.com/office/powerpoint/2010/main" val="2080790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2"/>
            <a:ext cx="10515600" cy="2326511"/>
          </a:xfrm>
          <a:prstGeom prst="rect">
            <a:avLst/>
          </a:prstGeom>
        </p:spPr>
        <p:txBody>
          <a:bodyPr>
            <a:noAutofit/>
          </a:bodyPr>
          <a:lstStyle>
            <a:lvl1pPr algn="ctr">
              <a:defRPr sz="6000" baseline="0">
                <a:solidFill>
                  <a:schemeClr val="accent2"/>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421406464"/>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_ID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677" y="2703443"/>
            <a:ext cx="5695622" cy="1451114"/>
          </a:xfrm>
          <a:prstGeom prst="rect">
            <a:avLst/>
          </a:prstGeom>
        </p:spPr>
      </p:pic>
    </p:spTree>
    <p:extLst>
      <p:ext uri="{BB962C8B-B14F-4D97-AF65-F5344CB8AC3E}">
        <p14:creationId xmlns:p14="http://schemas.microsoft.com/office/powerpoint/2010/main" val="2363168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_LogoLocku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5100" y="2555822"/>
            <a:ext cx="8918736" cy="1596454"/>
          </a:xfrm>
          <a:prstGeom prst="rect">
            <a:avLst/>
          </a:prstGeom>
        </p:spPr>
      </p:pic>
    </p:spTree>
    <p:extLst>
      <p:ext uri="{BB962C8B-B14F-4D97-AF65-F5344CB8AC3E}">
        <p14:creationId xmlns:p14="http://schemas.microsoft.com/office/powerpoint/2010/main" val="2537612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354C-DB23-754C-820D-761AE370F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96E166-4D9C-5649-9A41-3D2FB39F1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E0743-419E-E04F-A8CF-7272AD0FD0F5}"/>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5" name="Footer Placeholder 4">
            <a:extLst>
              <a:ext uri="{FF2B5EF4-FFF2-40B4-BE49-F238E27FC236}">
                <a16:creationId xmlns:a16="http://schemas.microsoft.com/office/drawing/2014/main" id="{D3356509-F432-3649-A317-71C45CDC1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D9265-F698-2B47-870E-A1E4E2F688B1}"/>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3879744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94B107-E1D0-4A42-9ABF-1F989F12278F}"/>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14653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55DA-1714-6E4D-A4C7-9BA183A67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045FE-1EA0-AA44-A2E4-192AF7D500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6AA8C-A1B6-D54D-B9ED-08647F5A82A1}"/>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5" name="Footer Placeholder 4">
            <a:extLst>
              <a:ext uri="{FF2B5EF4-FFF2-40B4-BE49-F238E27FC236}">
                <a16:creationId xmlns:a16="http://schemas.microsoft.com/office/drawing/2014/main" id="{71C4B2D6-1064-9B4D-9F89-EE21A622D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F95E1-5C7A-674B-AEEE-906C30F745F4}"/>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2936394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045FE-1EA0-AA44-A2E4-192AF7D5002C}"/>
              </a:ext>
            </a:extLst>
          </p:cNvPr>
          <p:cNvSpPr>
            <a:spLocks noGrp="1"/>
          </p:cNvSpPr>
          <p:nvPr>
            <p:ph idx="1"/>
          </p:nvPr>
        </p:nvSpPr>
        <p:spPr>
          <a:xfrm>
            <a:off x="838200" y="365124"/>
            <a:ext cx="10515600" cy="608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091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A1DB-BA2D-A34B-A082-EFFC5E095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4DE961-D89F-2F44-B7F3-A12B2868B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D1A758-F3C6-F744-BB2D-E3BD5B282582}"/>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5" name="Footer Placeholder 4">
            <a:extLst>
              <a:ext uri="{FF2B5EF4-FFF2-40B4-BE49-F238E27FC236}">
                <a16:creationId xmlns:a16="http://schemas.microsoft.com/office/drawing/2014/main" id="{F722F2CB-FB21-6541-BE09-3C76C8EDD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B043B-10A3-9E4A-ACEC-94AF87CA489E}"/>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277741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9F3F-B75A-0347-840F-F04CB06E1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6F274-2C1A-AE43-A923-EB689F8F6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B5C03-D4DB-4349-9128-7070E01101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09BF9A-7153-3B47-8B80-62A6B19859E6}"/>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6" name="Footer Placeholder 5">
            <a:extLst>
              <a:ext uri="{FF2B5EF4-FFF2-40B4-BE49-F238E27FC236}">
                <a16:creationId xmlns:a16="http://schemas.microsoft.com/office/drawing/2014/main" id="{938C5C2C-B0B2-D54F-83A3-7A9C4959B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EDD78-BEF6-1843-8880-820C690976D3}"/>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1618646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5D64-E8C8-9B48-AFBD-4E20CB7D9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A14AC-C393-EB47-B363-40D97956A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7A982-20D4-764D-9339-BA68A2CD8C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C872FA-A466-BE47-93F1-A68529CA8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8D597-1001-7A44-9E47-451E631492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E0CAB-5A79-3B4B-8E54-8C035AEE8543}"/>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8" name="Footer Placeholder 7">
            <a:extLst>
              <a:ext uri="{FF2B5EF4-FFF2-40B4-BE49-F238E27FC236}">
                <a16:creationId xmlns:a16="http://schemas.microsoft.com/office/drawing/2014/main" id="{782C43D1-ACDD-9D4B-A810-0E7C8F3351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F1299-0813-D149-8657-FE20264FFB2B}"/>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2548019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D5E4-6F97-B345-A63E-570D618F27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9FBED-DF64-8644-8BB5-7A7ADF0CDCAB}"/>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4" name="Footer Placeholder 3">
            <a:extLst>
              <a:ext uri="{FF2B5EF4-FFF2-40B4-BE49-F238E27FC236}">
                <a16:creationId xmlns:a16="http://schemas.microsoft.com/office/drawing/2014/main" id="{A5DDDC5D-43BF-A746-8E6D-9F9FD19A08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58AD72-ADC1-3647-842A-84AD9251E07C}"/>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395910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412C7-231C-F040-A42A-2099118CE0A8}"/>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3" name="Footer Placeholder 2">
            <a:extLst>
              <a:ext uri="{FF2B5EF4-FFF2-40B4-BE49-F238E27FC236}">
                <a16:creationId xmlns:a16="http://schemas.microsoft.com/office/drawing/2014/main" id="{079CD378-C533-4744-B25E-32F2213D85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CB65F-BE40-844F-AE4B-CD32E21C9583}"/>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318650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544C-D2B9-2B49-BAAB-C41D54CD4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ADF59A-2C25-9244-89F6-AFF4C0068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9EC1EB-D216-9049-B16B-AF8539328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E47F3-9D6E-6345-B3AC-1CE183191B03}"/>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6" name="Footer Placeholder 5">
            <a:extLst>
              <a:ext uri="{FF2B5EF4-FFF2-40B4-BE49-F238E27FC236}">
                <a16:creationId xmlns:a16="http://schemas.microsoft.com/office/drawing/2014/main" id="{24E8E9AA-ED7D-AC42-90EE-1EB2E5983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C1EB1-6822-044E-8891-E5032471357F}"/>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778128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AC0D-D8F6-8849-A770-9B56332C9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5CB775-D030-454B-8BA3-AE556C7D2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B09C2-80AF-334B-93AE-0CE91B966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C4AC7-BDE4-D749-8B55-69B53E117FF1}"/>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6" name="Footer Placeholder 5">
            <a:extLst>
              <a:ext uri="{FF2B5EF4-FFF2-40B4-BE49-F238E27FC236}">
                <a16:creationId xmlns:a16="http://schemas.microsoft.com/office/drawing/2014/main" id="{1A6951EB-C864-D243-A4A0-CC834F9ED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3F72E3-53F5-B84E-B8D4-7239A08B4E62}"/>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292970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50BC-6F05-DF42-9EC0-BA4BCB584F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DB22E-95E5-9A41-8F6B-0F7714447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106F2-93EA-F240-AF4B-A73A9542600F}"/>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5" name="Footer Placeholder 4">
            <a:extLst>
              <a:ext uri="{FF2B5EF4-FFF2-40B4-BE49-F238E27FC236}">
                <a16:creationId xmlns:a16="http://schemas.microsoft.com/office/drawing/2014/main" id="{C184924D-1775-0B49-ADA6-D0A74255A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6F447-B3B3-544A-A855-2D0DB091CF5C}"/>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928282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C8125-CC14-C84F-99C3-6AC97338B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14F0C-0E98-674C-ADD5-C3B3389F9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EC6D5-3D5F-8F45-84FB-1A952C6326A6}"/>
              </a:ext>
            </a:extLst>
          </p:cNvPr>
          <p:cNvSpPr>
            <a:spLocks noGrp="1"/>
          </p:cNvSpPr>
          <p:nvPr>
            <p:ph type="dt" sz="half" idx="10"/>
          </p:nvPr>
        </p:nvSpPr>
        <p:spPr/>
        <p:txBody>
          <a:bodyPr/>
          <a:lstStyle/>
          <a:p>
            <a:fld id="{02BCA6A0-630E-7948-8554-5D9161C58F51}" type="datetimeFigureOut">
              <a:rPr lang="en-US" smtClean="0"/>
              <a:t>1/18/2022</a:t>
            </a:fld>
            <a:endParaRPr lang="en-US"/>
          </a:p>
        </p:txBody>
      </p:sp>
      <p:sp>
        <p:nvSpPr>
          <p:cNvPr id="5" name="Footer Placeholder 4">
            <a:extLst>
              <a:ext uri="{FF2B5EF4-FFF2-40B4-BE49-F238E27FC236}">
                <a16:creationId xmlns:a16="http://schemas.microsoft.com/office/drawing/2014/main" id="{4C9B617F-8F4C-D84F-903A-365AC635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836CE-A085-F249-A455-F793B0E89E25}"/>
              </a:ext>
            </a:extLst>
          </p:cNvPr>
          <p:cNvSpPr>
            <a:spLocks noGrp="1"/>
          </p:cNvSpPr>
          <p:nvPr>
            <p:ph type="sldNum" sz="quarter" idx="12"/>
          </p:nvPr>
        </p:nvSpPr>
        <p:spPr/>
        <p:txBody>
          <a:bodyPr/>
          <a:lstStyle/>
          <a:p>
            <a:fld id="{D2593B24-0FEB-3D4C-BB27-8B34D40683A6}" type="slidenum">
              <a:rPr lang="en-US" smtClean="0"/>
              <a:t>‹#›</a:t>
            </a:fld>
            <a:endParaRPr lang="en-US"/>
          </a:p>
        </p:txBody>
      </p:sp>
    </p:spTree>
    <p:extLst>
      <p:ext uri="{BB962C8B-B14F-4D97-AF65-F5344CB8AC3E}">
        <p14:creationId xmlns:p14="http://schemas.microsoft.com/office/powerpoint/2010/main" val="2501466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00DBB-7EF0-3241-A3B1-B56CB11B4B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edia Placeholder 3">
            <a:extLst>
              <a:ext uri="{FF2B5EF4-FFF2-40B4-BE49-F238E27FC236}">
                <a16:creationId xmlns:a16="http://schemas.microsoft.com/office/drawing/2014/main" id="{37456A6B-9BC8-4714-AE8D-D214CB3ED96B}"/>
              </a:ext>
            </a:extLst>
          </p:cNvPr>
          <p:cNvSpPr>
            <a:spLocks noGrp="1"/>
          </p:cNvSpPr>
          <p:nvPr>
            <p:ph type="media" sz="quarter" idx="10"/>
          </p:nvPr>
        </p:nvSpPr>
        <p:spPr>
          <a:xfrm>
            <a:off x="1327150" y="658813"/>
            <a:ext cx="9812338" cy="5407025"/>
          </a:xfrm>
        </p:spPr>
        <p:txBody>
          <a:bodyPr/>
          <a:lstStyle/>
          <a:p>
            <a:endParaRPr lang="en-US"/>
          </a:p>
        </p:txBody>
      </p:sp>
    </p:spTree>
    <p:extLst>
      <p:ext uri="{BB962C8B-B14F-4D97-AF65-F5344CB8AC3E}">
        <p14:creationId xmlns:p14="http://schemas.microsoft.com/office/powerpoint/2010/main" val="149755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Heavy-BasicWithCallout">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6620691"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7694023" y="1436688"/>
            <a:ext cx="3657600" cy="4736592"/>
          </a:xfrm>
          <a:solidFill>
            <a:schemeClr val="bg1"/>
          </a:solidFill>
          <a:ln>
            <a:solidFill>
              <a:schemeClr val="bg2">
                <a:lumMod val="90000"/>
              </a:schemeClr>
            </a:solidFill>
          </a:ln>
        </p:spPr>
        <p:txBody>
          <a:bodyPr lIns="182880" tIns="182880" rIns="182880" bIns="182880"/>
          <a:lstStyle>
            <a:lvl1pPr algn="ctr">
              <a:defRPr sz="1800" b="0" cap="all" spc="50" baseline="0">
                <a:solidFill>
                  <a:schemeClr val="accent4"/>
                </a:solidFill>
              </a:defRPr>
            </a:lvl1pPr>
            <a:lvl2pPr marL="0" indent="0">
              <a:buNone/>
              <a:defRPr sz="1800"/>
            </a:lvl2pPr>
          </a:lstStyle>
          <a:p>
            <a:pPr lvl="0"/>
            <a:r>
              <a:rPr lang="en-US"/>
              <a:t>Click to edit Master text styles</a:t>
            </a:r>
          </a:p>
          <a:p>
            <a:pPr lvl="1"/>
            <a:r>
              <a:rPr lang="en-US"/>
              <a:t>Second level</a:t>
            </a:r>
          </a:p>
        </p:txBody>
      </p:sp>
      <p:sp>
        <p:nvSpPr>
          <p:cNvPr id="4" name="Slide Number Placeholder 3"/>
          <p:cNvSpPr>
            <a:spLocks noGrp="1"/>
          </p:cNvSpPr>
          <p:nvPr>
            <p:ph type="sldNum" sz="quarter" idx="14"/>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Heavy-NoTitl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591671"/>
            <a:ext cx="10515600" cy="5613494"/>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4682" y="0"/>
            <a:ext cx="5934636" cy="1757082"/>
          </a:xfrm>
        </p:spPr>
        <p:txBody>
          <a:bodyPr anchor="ctr"/>
          <a:lstStyle>
            <a:lvl1pPr>
              <a:defRPr sz="4000"/>
            </a:lvl1pPr>
          </a:lstStyle>
          <a:p>
            <a:r>
              <a:rPr lang="en-US"/>
              <a:t>Click to edit Master title style</a:t>
            </a:r>
          </a:p>
        </p:txBody>
      </p:sp>
      <p:sp>
        <p:nvSpPr>
          <p:cNvPr id="3" name="Content Placeholder 2"/>
          <p:cNvSpPr>
            <a:spLocks noGrp="1"/>
          </p:cNvSpPr>
          <p:nvPr>
            <p:ph idx="1"/>
          </p:nvPr>
        </p:nvSpPr>
        <p:spPr>
          <a:xfrm>
            <a:off x="5414682" y="1757082"/>
            <a:ext cx="5940705" cy="4500283"/>
          </a:xfrm>
        </p:spPr>
        <p:txBody>
          <a:bodyPr/>
          <a:lstStyle>
            <a:lvl1pPr>
              <a:defRPr sz="36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hasCustomPrompt="1"/>
          </p:nvPr>
        </p:nvSpPr>
        <p:spPr>
          <a:xfrm>
            <a:off x="1" y="1"/>
            <a:ext cx="5181600" cy="6257364"/>
          </a:xfrm>
        </p:spPr>
        <p:txBody>
          <a:bodyPr/>
          <a:lstStyle/>
          <a:p>
            <a:r>
              <a:rPr lang="en-US"/>
              <a:t>Graphic goes here</a:t>
            </a:r>
          </a:p>
        </p:txBody>
      </p:sp>
      <p:sp>
        <p:nvSpPr>
          <p:cNvPr id="4" name="Slide Number Placeholder 3"/>
          <p:cNvSpPr>
            <a:spLocks noGrp="1"/>
          </p:cNvSpPr>
          <p:nvPr>
            <p:ph type="sldNum" sz="quarter" idx="12"/>
          </p:nvPr>
        </p:nvSpPr>
        <p:spPr/>
        <p:txBody>
          <a:bodyPr/>
          <a:lstStyle/>
          <a:p>
            <a:fld id="{660749E9-8438-6148-B851-F13E716FD972}" type="slidenum">
              <a:rPr lang="en-US" smtClean="0"/>
              <a:pPr/>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Left Content Right Picture Bottom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97569" cy="4141694"/>
          </a:xfrm>
          <a:prstGeom prst="rect">
            <a:avLst/>
          </a:prstGeom>
        </p:spPr>
        <p:txBody>
          <a:bodyPr lIns="457200" tIns="274320" rIns="274320" bIns="274320">
            <a:noAutofit/>
          </a:bodyPr>
          <a:lstStyle>
            <a:lvl1pPr algn="ctr">
              <a:defRPr sz="5400" baseline="0"/>
            </a:lvl1pPr>
          </a:lstStyle>
          <a:p>
            <a:r>
              <a:rPr lang="en-US"/>
              <a:t>Click to edit Master title style</a:t>
            </a:r>
          </a:p>
        </p:txBody>
      </p:sp>
      <p:sp>
        <p:nvSpPr>
          <p:cNvPr id="3" name="Content Placeholder 2"/>
          <p:cNvSpPr>
            <a:spLocks noGrp="1"/>
          </p:cNvSpPr>
          <p:nvPr>
            <p:ph idx="1"/>
          </p:nvPr>
        </p:nvSpPr>
        <p:spPr>
          <a:xfrm>
            <a:off x="6597570" y="1"/>
            <a:ext cx="5594430" cy="4149524"/>
          </a:xfrm>
        </p:spPr>
        <p:txBody>
          <a:bodyPr lIns="91440" tIns="274320" rIns="274320" bIns="274320" anchor="ctr" anchorCtr="0">
            <a:normAutofit/>
          </a:bodyPr>
          <a:lstStyle>
            <a:lvl1pPr algn="l">
              <a:defRPr sz="4000" baseline="0"/>
            </a:lvl1pPr>
            <a:lvl2pPr marL="457200" indent="-301752">
              <a:defRPr sz="4000"/>
            </a:lvl2pPr>
          </a:lstStyle>
          <a:p>
            <a:pPr lvl="0"/>
            <a:r>
              <a:rPr lang="en-US"/>
              <a:t>Click to edit Master text styles</a:t>
            </a:r>
          </a:p>
          <a:p>
            <a:pPr lvl="1"/>
            <a:r>
              <a:rPr lang="en-US"/>
              <a:t>Two lines of topics</a:t>
            </a:r>
          </a:p>
          <a:p>
            <a:pPr lvl="1"/>
            <a:r>
              <a:rPr lang="en-US"/>
              <a:t>3 lines of topics</a:t>
            </a:r>
          </a:p>
        </p:txBody>
      </p:sp>
      <p:sp>
        <p:nvSpPr>
          <p:cNvPr id="6" name="Picture Placeholder 5"/>
          <p:cNvSpPr>
            <a:spLocks noGrp="1"/>
          </p:cNvSpPr>
          <p:nvPr>
            <p:ph type="pic" sz="quarter" idx="10"/>
          </p:nvPr>
        </p:nvSpPr>
        <p:spPr>
          <a:xfrm>
            <a:off x="0" y="4149724"/>
            <a:ext cx="12192000" cy="2708276"/>
          </a:xfrm>
        </p:spPr>
        <p:txBody>
          <a:bodyPr/>
          <a:lstStyle/>
          <a:p>
            <a:endParaRPr lang="en-US"/>
          </a:p>
        </p:txBody>
      </p:sp>
    </p:spTree>
    <p:extLst>
      <p:ext uri="{BB962C8B-B14F-4D97-AF65-F5344CB8AC3E}">
        <p14:creationId xmlns:p14="http://schemas.microsoft.com/office/powerpoint/2010/main" val="1383669860"/>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jpe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378460"/>
            <a:ext cx="12192000" cy="1920240"/>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2" name="Title Placeholder 1"/>
          <p:cNvSpPr>
            <a:spLocks noGrp="1"/>
          </p:cNvSpPr>
          <p:nvPr>
            <p:ph type="title"/>
          </p:nvPr>
        </p:nvSpPr>
        <p:spPr>
          <a:xfrm>
            <a:off x="838200" y="228600"/>
            <a:ext cx="10515600" cy="11014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35608"/>
            <a:ext cx="10515600" cy="4745273"/>
          </a:xfrm>
          <a:prstGeom prst="rect">
            <a:avLst/>
          </a:prstGeom>
          <a:noFill/>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
        <p:nvSpPr>
          <p:cNvPr id="11" name="Slide Number Placeholder 10"/>
          <p:cNvSpPr>
            <a:spLocks noGrp="1"/>
          </p:cNvSpPr>
          <p:nvPr>
            <p:ph type="sldNum" sz="quarter" idx="4"/>
          </p:nvPr>
        </p:nvSpPr>
        <p:spPr>
          <a:xfrm>
            <a:off x="29105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49E9-8438-6148-B851-F13E716FD972}" type="slidenum">
              <a:rPr lang="en-US" smtClean="0"/>
              <a:pPr/>
              <a:t>‹#›</a:t>
            </a:fld>
            <a:endParaRPr lang="en-US"/>
          </a:p>
        </p:txBody>
      </p:sp>
    </p:spTree>
    <p:extLst>
      <p:ext uri="{BB962C8B-B14F-4D97-AF65-F5344CB8AC3E}">
        <p14:creationId xmlns:p14="http://schemas.microsoft.com/office/powerpoint/2010/main" val="681264506"/>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9" r:id="rId3"/>
    <p:sldLayoutId id="2147483710" r:id="rId4"/>
    <p:sldLayoutId id="2147483706" r:id="rId5"/>
    <p:sldLayoutId id="2147483707" r:id="rId6"/>
    <p:sldLayoutId id="2147483708" r:id="rId7"/>
    <p:sldLayoutId id="2147483711" r:id="rId8"/>
    <p:sldLayoutId id="2147483694" r:id="rId9"/>
    <p:sldLayoutId id="2147483705" r:id="rId10"/>
    <p:sldLayoutId id="2147483712" r:id="rId11"/>
    <p:sldLayoutId id="2147483699" r:id="rId12"/>
    <p:sldLayoutId id="2147483701" r:id="rId13"/>
    <p:sldLayoutId id="2147483713" r:id="rId14"/>
    <p:sldLayoutId id="2147483714" r:id="rId15"/>
    <p:sldLayoutId id="2147483731" r:id="rId16"/>
    <p:sldLayoutId id="2147483732" r:id="rId17"/>
    <p:sldLayoutId id="2147483733" r:id="rId18"/>
    <p:sldLayoutId id="2147483734" r:id="rId19"/>
  </p:sldLayoutIdLst>
  <p:hf sldNum="0" hdr="0" ftr="0" dt="0"/>
  <p:txStyles>
    <p:title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p:titleStyle>
    <p:body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378460"/>
            <a:ext cx="12192000" cy="1920240"/>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2" name="Title Placeholder 1"/>
          <p:cNvSpPr>
            <a:spLocks noGrp="1"/>
          </p:cNvSpPr>
          <p:nvPr>
            <p:ph type="title"/>
          </p:nvPr>
        </p:nvSpPr>
        <p:spPr>
          <a:xfrm>
            <a:off x="838200" y="228600"/>
            <a:ext cx="10515600" cy="11014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35608"/>
            <a:ext cx="10515600" cy="4745273"/>
          </a:xfrm>
          <a:prstGeom prst="rect">
            <a:avLst/>
          </a:prstGeom>
          <a:noFill/>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18"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
        <p:nvSpPr>
          <p:cNvPr id="11" name="Slide Number Placeholder 10"/>
          <p:cNvSpPr>
            <a:spLocks noGrp="1"/>
          </p:cNvSpPr>
          <p:nvPr>
            <p:ph type="sldNum" sz="quarter" idx="4"/>
          </p:nvPr>
        </p:nvSpPr>
        <p:spPr>
          <a:xfrm>
            <a:off x="29105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49E9-8438-6148-B851-F13E716FD972}" type="slidenum">
              <a:rPr lang="en-US" smtClean="0"/>
              <a:pPr/>
              <a:t>‹#›</a:t>
            </a:fld>
            <a:endParaRPr lang="en-US"/>
          </a:p>
        </p:txBody>
      </p:sp>
    </p:spTree>
    <p:extLst>
      <p:ext uri="{BB962C8B-B14F-4D97-AF65-F5344CB8AC3E}">
        <p14:creationId xmlns:p14="http://schemas.microsoft.com/office/powerpoint/2010/main" val="35889173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sldNum="0" hdr="0" ftr="0" dt="0"/>
  <p:txStyles>
    <p:title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p:titleStyle>
    <p:body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51ED5-0FC3-0541-AEAC-1A37AC485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2697F3-98D3-EE40-91F6-93207A6EC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20B51-C4A9-EF43-9966-1F7F30D0E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ubik" panose="02000604000000020004" pitchFamily="2" charset="-79"/>
                <a:cs typeface="Rubik" panose="02000604000000020004" pitchFamily="2" charset="-79"/>
              </a:defRPr>
            </a:lvl1pPr>
          </a:lstStyle>
          <a:p>
            <a:fld id="{02BCA6A0-630E-7948-8554-5D9161C58F51}" type="datetimeFigureOut">
              <a:rPr lang="en-US" smtClean="0"/>
              <a:pPr/>
              <a:t>1/18/2022</a:t>
            </a:fld>
            <a:endParaRPr lang="en-US"/>
          </a:p>
        </p:txBody>
      </p:sp>
      <p:sp>
        <p:nvSpPr>
          <p:cNvPr id="5" name="Footer Placeholder 4">
            <a:extLst>
              <a:ext uri="{FF2B5EF4-FFF2-40B4-BE49-F238E27FC236}">
                <a16:creationId xmlns:a16="http://schemas.microsoft.com/office/drawing/2014/main" id="{A5FCFB62-6FF1-424D-B14F-D47A78A22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ubik" panose="02000604000000020004" pitchFamily="2" charset="-79"/>
                <a:cs typeface="Rubik" panose="02000604000000020004" pitchFamily="2" charset="-79"/>
              </a:defRPr>
            </a:lvl1pPr>
          </a:lstStyle>
          <a:p>
            <a:endParaRPr lang="en-US"/>
          </a:p>
        </p:txBody>
      </p:sp>
      <p:sp>
        <p:nvSpPr>
          <p:cNvPr id="6" name="Slide Number Placeholder 5">
            <a:extLst>
              <a:ext uri="{FF2B5EF4-FFF2-40B4-BE49-F238E27FC236}">
                <a16:creationId xmlns:a16="http://schemas.microsoft.com/office/drawing/2014/main" id="{2C45D22B-BCEB-714E-9126-1BCBCA4F3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ubik" panose="02000604000000020004" pitchFamily="2" charset="-79"/>
                <a:cs typeface="Rubik" panose="02000604000000020004" pitchFamily="2" charset="-79"/>
              </a:defRPr>
            </a:lvl1pPr>
          </a:lstStyle>
          <a:p>
            <a:fld id="{D2593B24-0FEB-3D4C-BB27-8B34D40683A6}" type="slidenum">
              <a:rPr lang="en-US" smtClean="0"/>
              <a:pPr/>
              <a:t>‹#›</a:t>
            </a:fld>
            <a:endParaRPr lang="en-US"/>
          </a:p>
        </p:txBody>
      </p:sp>
    </p:spTree>
    <p:extLst>
      <p:ext uri="{BB962C8B-B14F-4D97-AF65-F5344CB8AC3E}">
        <p14:creationId xmlns:p14="http://schemas.microsoft.com/office/powerpoint/2010/main" val="4468226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Rubik" panose="02000604000000020004" pitchFamily="2" charset="-79"/>
          <a:ea typeface="+mj-ea"/>
          <a:cs typeface="Rubik" panose="02000604000000020004"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ubik" panose="02000604000000020004" pitchFamily="2" charset="-79"/>
          <a:ea typeface="+mn-ea"/>
          <a:cs typeface="Rubik" panose="020006040000000200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ubik" panose="02000604000000020004" pitchFamily="2" charset="-79"/>
          <a:ea typeface="+mn-ea"/>
          <a:cs typeface="Rubik" panose="02000604000000020004"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2000604000000020004" pitchFamily="2" charset="-79"/>
          <a:ea typeface="+mn-ea"/>
          <a:cs typeface="Rubik" panose="02000604000000020004"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2000604000000020004" pitchFamily="2" charset="-79"/>
          <a:ea typeface="+mn-ea"/>
          <a:cs typeface="Rubik"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hyperlink" Target="https://legalshield.perkspot.com/login"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cnbc.com/2019/10/13/cyberattacks-cost-small-companies-200k-putting-many-out-of-business.htm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8.jpg"/><Relationship Id="rId4" Type="http://schemas.openxmlformats.org/officeDocument/2006/relationships/hyperlink" Target="https://securitybrief.eu/story/covid-sees-400-surge-in-cyber-crim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6778" r="6778"/>
          <a:stretch/>
        </p:blipFill>
        <p:spPr>
          <a:xfrm>
            <a:off x="0" y="0"/>
            <a:ext cx="12192000" cy="6858000"/>
          </a:xfrm>
        </p:spPr>
      </p:pic>
      <p:pic>
        <p:nvPicPr>
          <p:cNvPr id="8" name="Picture 7" descr="A person sitting on a chair in front of a window&#10;&#10;Description automatically generated">
            <a:extLst>
              <a:ext uri="{FF2B5EF4-FFF2-40B4-BE49-F238E27FC236}">
                <a16:creationId xmlns:a16="http://schemas.microsoft.com/office/drawing/2014/main" id="{1F60ED1A-49C5-D94F-B739-A805071BC08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38796" y="0"/>
            <a:ext cx="10153204" cy="6858000"/>
          </a:xfrm>
          <a:prstGeom prst="rect">
            <a:avLst/>
          </a:prstGeom>
        </p:spPr>
      </p:pic>
      <p:sp>
        <p:nvSpPr>
          <p:cNvPr id="9" name="Rectangle 8"/>
          <p:cNvSpPr/>
          <p:nvPr/>
        </p:nvSpPr>
        <p:spPr>
          <a:xfrm rot="5400000">
            <a:off x="-537755" y="537756"/>
            <a:ext cx="6858002" cy="5782492"/>
          </a:xfrm>
          <a:prstGeom prst="rect">
            <a:avLst/>
          </a:prstGeom>
          <a:gradFill>
            <a:gsLst>
              <a:gs pos="0">
                <a:schemeClr val="bg1">
                  <a:alpha val="6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ubtitle 14"/>
          <p:cNvSpPr>
            <a:spLocks noGrp="1"/>
          </p:cNvSpPr>
          <p:nvPr>
            <p:ph type="subTitle" idx="1"/>
          </p:nvPr>
        </p:nvSpPr>
        <p:spPr>
          <a:xfrm>
            <a:off x="1" y="5481021"/>
            <a:ext cx="5782492" cy="815386"/>
          </a:xfrm>
          <a:solidFill>
            <a:srgbClr val="3050F0"/>
          </a:solidFill>
        </p:spPr>
        <p:txBody>
          <a:bodyPr/>
          <a:lstStyle/>
          <a:p>
            <a:r>
              <a:rPr lang="en-US" dirty="0">
                <a:latin typeface="BestDefense" panose="020F0502020204030203" pitchFamily="34" charset="0"/>
              </a:rPr>
              <a:t>Presenter Info Here</a:t>
            </a:r>
          </a:p>
        </p:txBody>
      </p:sp>
      <p:sp>
        <p:nvSpPr>
          <p:cNvPr id="5" name="TextBox 4">
            <a:extLst>
              <a:ext uri="{FF2B5EF4-FFF2-40B4-BE49-F238E27FC236}">
                <a16:creationId xmlns:a16="http://schemas.microsoft.com/office/drawing/2014/main" id="{9B1D7B2D-EB27-4D72-A1F3-F19FD8D7A665}"/>
              </a:ext>
            </a:extLst>
          </p:cNvPr>
          <p:cNvSpPr txBox="1"/>
          <p:nvPr/>
        </p:nvSpPr>
        <p:spPr>
          <a:xfrm>
            <a:off x="204651" y="3429000"/>
            <a:ext cx="5996452" cy="1323439"/>
          </a:xfrm>
          <a:prstGeom prst="rect">
            <a:avLst/>
          </a:prstGeom>
          <a:noFill/>
        </p:spPr>
        <p:txBody>
          <a:bodyPr wrap="square" rtlCol="0">
            <a:spAutoFit/>
          </a:bodyPr>
          <a:lstStyle/>
          <a:p>
            <a:r>
              <a:rPr lang="en-US" sz="4000" b="1" dirty="0">
                <a:solidFill>
                  <a:srgbClr val="363636"/>
                </a:solidFill>
                <a:latin typeface="Swift Justice" panose="020A0800090400000002" pitchFamily="18" charset="0"/>
              </a:rPr>
              <a:t>Shield Your Family, Employees &amp; Clients  </a:t>
            </a:r>
            <a:endParaRPr lang="en-US" sz="4000" b="1" dirty="0">
              <a:latin typeface="Swift Justice" panose="020A0800090400000002" pitchFamily="18" charset="0"/>
            </a:endParaRPr>
          </a:p>
        </p:txBody>
      </p:sp>
      <p:grpSp>
        <p:nvGrpSpPr>
          <p:cNvPr id="13" name="Group 12">
            <a:extLst>
              <a:ext uri="{FF2B5EF4-FFF2-40B4-BE49-F238E27FC236}">
                <a16:creationId xmlns:a16="http://schemas.microsoft.com/office/drawing/2014/main" id="{5F0FB401-A1C7-4751-812B-84D8042C47A2}"/>
              </a:ext>
            </a:extLst>
          </p:cNvPr>
          <p:cNvGrpSpPr/>
          <p:nvPr/>
        </p:nvGrpSpPr>
        <p:grpSpPr>
          <a:xfrm>
            <a:off x="406146" y="731524"/>
            <a:ext cx="4644263" cy="731963"/>
            <a:chOff x="406146" y="731524"/>
            <a:chExt cx="4644263" cy="731963"/>
          </a:xfrm>
        </p:grpSpPr>
        <p:pic>
          <p:nvPicPr>
            <p:cNvPr id="3" name="Picture 2" descr="Logo&#10;&#10;Description automatically generated">
              <a:extLst>
                <a:ext uri="{FF2B5EF4-FFF2-40B4-BE49-F238E27FC236}">
                  <a16:creationId xmlns:a16="http://schemas.microsoft.com/office/drawing/2014/main" id="{6760E59E-54C1-4B26-99D6-E549602F4E8A}"/>
                </a:ext>
              </a:extLst>
            </p:cNvPr>
            <p:cNvPicPr>
              <a:picLocks noChangeAspect="1"/>
            </p:cNvPicPr>
            <p:nvPr/>
          </p:nvPicPr>
          <p:blipFill>
            <a:blip r:embed="rId5"/>
            <a:stretch>
              <a:fillRect/>
            </a:stretch>
          </p:blipFill>
          <p:spPr>
            <a:xfrm>
              <a:off x="3062327" y="845253"/>
              <a:ext cx="1988082" cy="596425"/>
            </a:xfrm>
            <a:prstGeom prst="rect">
              <a:avLst/>
            </a:prstGeom>
          </p:spPr>
        </p:pic>
        <p:pic>
          <p:nvPicPr>
            <p:cNvPr id="10" name="Picture 9" descr="Logo&#10;&#10;Description automatically generated">
              <a:extLst>
                <a:ext uri="{FF2B5EF4-FFF2-40B4-BE49-F238E27FC236}">
                  <a16:creationId xmlns:a16="http://schemas.microsoft.com/office/drawing/2014/main" id="{D30FC129-0A48-4A17-AB74-C0231993C128}"/>
                </a:ext>
              </a:extLst>
            </p:cNvPr>
            <p:cNvPicPr>
              <a:picLocks noChangeAspect="1"/>
            </p:cNvPicPr>
            <p:nvPr/>
          </p:nvPicPr>
          <p:blipFill>
            <a:blip r:embed="rId6"/>
            <a:stretch>
              <a:fillRect/>
            </a:stretch>
          </p:blipFill>
          <p:spPr>
            <a:xfrm>
              <a:off x="406146" y="845253"/>
              <a:ext cx="2485100" cy="596424"/>
            </a:xfrm>
            <a:prstGeom prst="rect">
              <a:avLst/>
            </a:prstGeom>
          </p:spPr>
        </p:pic>
        <p:cxnSp>
          <p:nvCxnSpPr>
            <p:cNvPr id="12" name="Straight Connector 11">
              <a:extLst>
                <a:ext uri="{FF2B5EF4-FFF2-40B4-BE49-F238E27FC236}">
                  <a16:creationId xmlns:a16="http://schemas.microsoft.com/office/drawing/2014/main" id="{67D79492-87E4-40DA-8E7C-4F4516359A8A}"/>
                </a:ext>
              </a:extLst>
            </p:cNvPr>
            <p:cNvCxnSpPr/>
            <p:nvPr/>
          </p:nvCxnSpPr>
          <p:spPr>
            <a:xfrm>
              <a:off x="2962037" y="731524"/>
              <a:ext cx="0" cy="731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15" descr="Logo&#10;&#10;Description automatically generated">
            <a:extLst>
              <a:ext uri="{FF2B5EF4-FFF2-40B4-BE49-F238E27FC236}">
                <a16:creationId xmlns:a16="http://schemas.microsoft.com/office/drawing/2014/main" id="{C2E65960-02E8-4643-A987-8076F504A4E8}"/>
              </a:ext>
            </a:extLst>
          </p:cNvPr>
          <p:cNvPicPr>
            <a:picLocks noChangeAspect="1"/>
          </p:cNvPicPr>
          <p:nvPr/>
        </p:nvPicPr>
        <p:blipFill rotWithShape="1">
          <a:blip r:embed="rId5"/>
          <a:srcRect r="71246"/>
          <a:stretch/>
        </p:blipFill>
        <p:spPr>
          <a:xfrm>
            <a:off x="2216113" y="1966232"/>
            <a:ext cx="1327183" cy="1384670"/>
          </a:xfrm>
          <a:prstGeom prst="rect">
            <a:avLst/>
          </a:prstGeom>
        </p:spPr>
      </p:pic>
    </p:spTree>
    <p:extLst>
      <p:ext uri="{BB962C8B-B14F-4D97-AF65-F5344CB8AC3E}">
        <p14:creationId xmlns:p14="http://schemas.microsoft.com/office/powerpoint/2010/main" val="337200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777FB-9CA5-41D3-A2D3-C9DF17506D72}"/>
              </a:ext>
            </a:extLst>
          </p:cNvPr>
          <p:cNvSpPr/>
          <p:nvPr/>
        </p:nvSpPr>
        <p:spPr>
          <a:xfrm>
            <a:off x="5087188" y="5750024"/>
            <a:ext cx="7104812" cy="1261884"/>
          </a:xfrm>
          <a:prstGeom prst="rect">
            <a:avLst/>
          </a:prstGeom>
        </p:spPr>
        <p:txBody>
          <a:bodyPr wrap="square" lIns="91440" tIns="45720" rIns="91440" bIns="4572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8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is a product of Pre-Paid Legal Services, Inc. d/b/a LegalShield ("LegalShield"). LegalShield provides access to identity theft protection and restoration services. </a:t>
            </a:r>
            <a:r>
              <a:rPr kumimoji="0" lang="en-US" sz="8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8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plans are available at individual or family rates. A family plan covers the named member, named member's spouse or domestic partner and up to 10 dependent children under the age of 18. Certain benefits are only available with a 3Bureau identity theft plan and are not offered with a 1Bureau identity theft plan. For complete terms, coverage, and conditions, please see an identity theft plan. All Licensed Private Investigators are licensed in the state of Oklahoma. An Identity Fraud Protection Plan ("Plan") is issued through a nationally recognized carrier. LegalShield/</a:t>
            </a:r>
            <a:r>
              <a:rPr kumimoji="0" lang="en-US" sz="8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8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is not an insurance carrier. This covers certain identity fraud expenses and legal costs as a result of a covered identity fraud event, with the amount of coverage dependent on the type of identity theft plan. See a Plan for complete terms, coverage, conditions, and limitations, and family members who are eligible under the Plan. </a:t>
            </a:r>
          </a:p>
          <a:p>
            <a:pPr marL="0" marR="0" lvl="0" indent="0" algn="l" defTabSz="914400" rtl="0" eaLnBrk="1" fontAlgn="auto" latinLnBrk="0" hangingPunct="0">
              <a:lnSpc>
                <a:spcPts val="1100"/>
              </a:lnSpc>
              <a:spcBef>
                <a:spcPts val="0"/>
              </a:spcBef>
              <a:spcAft>
                <a:spcPts val="0"/>
              </a:spcAft>
              <a:buClrTx/>
              <a:buSzTx/>
              <a:buFontTx/>
              <a:buNone/>
              <a:tabLst/>
              <a:defRPr/>
            </a:pPr>
            <a:br>
              <a:rPr kumimoji="0" lang="en-US" sz="1800" b="0" i="0" u="none" strike="noStrike" kern="0" cap="none" spc="0" normalizeH="0" baseline="0" noProof="0" dirty="0">
                <a:ln>
                  <a:noFill/>
                </a:ln>
                <a:solidFill>
                  <a:srgbClr val="353634"/>
                </a:solidFill>
                <a:effectLst/>
                <a:uLnTx/>
                <a:uFillTx/>
                <a:latin typeface="Calibri Light" panose="020F0302020204030204"/>
                <a:ea typeface="+mn-ea"/>
                <a:cs typeface="+mn-cs"/>
                <a:sym typeface="Helvetica"/>
              </a:rPr>
            </a:br>
            <a:endParaRPr kumimoji="0" lang="en-US" sz="1800" b="0" i="0" u="none" strike="noStrike" kern="0" cap="none" spc="0" normalizeH="0" baseline="0" noProof="0" dirty="0">
              <a:ln>
                <a:noFill/>
              </a:ln>
              <a:solidFill>
                <a:srgbClr val="353634"/>
              </a:solidFill>
              <a:effectLst/>
              <a:uLnTx/>
              <a:uFillTx/>
              <a:latin typeface="Calibri Light" panose="020F0302020204030204"/>
              <a:ea typeface="+mn-ea"/>
              <a:cs typeface="+mn-cs"/>
              <a:sym typeface="Helvetica"/>
            </a:endParaRPr>
          </a:p>
        </p:txBody>
      </p:sp>
      <p:sp>
        <p:nvSpPr>
          <p:cNvPr id="14" name="TextBox 13">
            <a:extLst>
              <a:ext uri="{FF2B5EF4-FFF2-40B4-BE49-F238E27FC236}">
                <a16:creationId xmlns:a16="http://schemas.microsoft.com/office/drawing/2014/main" id="{204EA776-613B-425A-80CE-877537D3E2CC}"/>
              </a:ext>
            </a:extLst>
          </p:cNvPr>
          <p:cNvSpPr txBox="1"/>
          <p:nvPr/>
        </p:nvSpPr>
        <p:spPr>
          <a:xfrm>
            <a:off x="4934181" y="542142"/>
            <a:ext cx="74445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 Privacy Reputation Management &amp; Score</a:t>
            </a:r>
            <a:r>
              <a:rPr kumimoji="0" lang="en-US" sz="2400" b="1" i="0" u="none" strike="noStrike" kern="1200" cap="none" spc="0" normalizeH="0" baseline="3000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a:t>
            </a:r>
            <a:endParaRPr kumimoji="0" lang="en-US" sz="1000" b="0" i="0" u="none" strike="noStrike" kern="1200" cap="none" spc="0" normalizeH="0" baseline="3000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endParaRPr>
          </a:p>
        </p:txBody>
      </p:sp>
      <p:sp>
        <p:nvSpPr>
          <p:cNvPr id="15" name="Content Placeholder 2">
            <a:extLst>
              <a:ext uri="{FF2B5EF4-FFF2-40B4-BE49-F238E27FC236}">
                <a16:creationId xmlns:a16="http://schemas.microsoft.com/office/drawing/2014/main" id="{5CC772E8-719A-4C6D-A73D-3B1BDC977EBB}"/>
              </a:ext>
            </a:extLst>
          </p:cNvPr>
          <p:cNvSpPr txBox="1">
            <a:spLocks/>
          </p:cNvSpPr>
          <p:nvPr/>
        </p:nvSpPr>
        <p:spPr>
          <a:xfrm>
            <a:off x="4796027" y="1247711"/>
            <a:ext cx="7128895" cy="115393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400"/>
              </a:spcAft>
              <a:buClr>
                <a:srgbClr val="2575B7"/>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363636"/>
                </a:solidFill>
                <a:effectLst/>
                <a:uLnTx/>
                <a:uFillTx/>
                <a:latin typeface="BestDefense" panose="020F0502020204030203" pitchFamily="34" charset="0"/>
                <a:ea typeface="+mn-ea"/>
                <a:cs typeface="Rubik" panose="02000604000000020004" pitchFamily="2" charset="-79"/>
                <a:sym typeface="Helvetica"/>
              </a:rPr>
              <a:t>IDShield’s</a:t>
            </a: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 proprietary technology scans for potential reputation-damaging content on social media accounts such as: </a:t>
            </a:r>
          </a:p>
        </p:txBody>
      </p:sp>
      <p:sp>
        <p:nvSpPr>
          <p:cNvPr id="18" name="TextBox 17">
            <a:extLst>
              <a:ext uri="{FF2B5EF4-FFF2-40B4-BE49-F238E27FC236}">
                <a16:creationId xmlns:a16="http://schemas.microsoft.com/office/drawing/2014/main" id="{DD463453-D3E1-4528-ABD1-D2AF0E55D837}"/>
              </a:ext>
            </a:extLst>
          </p:cNvPr>
          <p:cNvSpPr txBox="1"/>
          <p:nvPr/>
        </p:nvSpPr>
        <p:spPr>
          <a:xfrm>
            <a:off x="5087188" y="2126521"/>
            <a:ext cx="2363184" cy="144655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Facebook</a:t>
            </a:r>
          </a:p>
          <a:p>
            <a:pPr marL="457200" marR="0" lvl="0" indent="-4572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LinkedIn</a:t>
            </a:r>
          </a:p>
          <a:p>
            <a:pPr marL="457200" marR="0" lvl="0" indent="-4572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Twitter</a:t>
            </a:r>
          </a:p>
          <a:p>
            <a:pPr marL="342900" marR="0" lvl="0" indent="-342900" algn="l" defTabSz="914400" rtl="0" eaLnBrk="1" fontAlgn="auto" latinLnBrk="0" hangingPunct="1">
              <a:lnSpc>
                <a:spcPct val="100000"/>
              </a:lnSpc>
              <a:spcBef>
                <a:spcPts val="0"/>
              </a:spcBef>
              <a:spcAft>
                <a:spcPts val="400"/>
              </a:spcAft>
              <a:buClr>
                <a:srgbClr val="2575B7"/>
              </a:buClr>
              <a:buSzTx/>
              <a:buFont typeface="Wingdings" panose="05000000000000000000" pitchFamily="2" charset="2"/>
              <a:buChar char="ü"/>
              <a:tabLst/>
              <a:defRPr/>
            </a:pPr>
            <a:endParaRPr kumimoji="0" lang="en-US" sz="24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p:txBody>
      </p:sp>
      <p:sp>
        <p:nvSpPr>
          <p:cNvPr id="19" name="TextBox 18">
            <a:extLst>
              <a:ext uri="{FF2B5EF4-FFF2-40B4-BE49-F238E27FC236}">
                <a16:creationId xmlns:a16="http://schemas.microsoft.com/office/drawing/2014/main" id="{D948450B-AB96-478D-ABB5-8EF5391042E4}"/>
              </a:ext>
            </a:extLst>
          </p:cNvPr>
          <p:cNvSpPr txBox="1"/>
          <p:nvPr/>
        </p:nvSpPr>
        <p:spPr>
          <a:xfrm>
            <a:off x="7257558" y="2161082"/>
            <a:ext cx="2363184" cy="111825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Instagram</a:t>
            </a:r>
          </a:p>
          <a:p>
            <a:pPr marL="457200" marR="0" lvl="0" indent="-4572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rPr>
              <a:t>Online Footprint</a:t>
            </a:r>
          </a:p>
          <a:p>
            <a:pPr marL="342900" marR="0" lvl="0" indent="-342900" algn="l" defTabSz="914400" rtl="0" eaLnBrk="1" fontAlgn="auto" latinLnBrk="0" hangingPunct="1">
              <a:lnSpc>
                <a:spcPct val="100000"/>
              </a:lnSpc>
              <a:spcBef>
                <a:spcPts val="0"/>
              </a:spcBef>
              <a:spcAft>
                <a:spcPts val="400"/>
              </a:spcAft>
              <a:buClr>
                <a:srgbClr val="3355F8"/>
              </a:buClr>
              <a:buSzTx/>
              <a:buFont typeface="Wingdings" panose="05000000000000000000" pitchFamily="2" charset="2"/>
              <a:buChar char="ü"/>
              <a:tabLst/>
              <a:defRPr/>
            </a:pPr>
            <a:endParaRPr kumimoji="0" lang="en-US" sz="24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p:txBody>
      </p:sp>
      <p:pic>
        <p:nvPicPr>
          <p:cNvPr id="16" name="Picture 15">
            <a:extLst>
              <a:ext uri="{FF2B5EF4-FFF2-40B4-BE49-F238E27FC236}">
                <a16:creationId xmlns:a16="http://schemas.microsoft.com/office/drawing/2014/main" id="{68D79097-72F7-4224-8D01-98404F5A46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8996" y="231228"/>
            <a:ext cx="1660123" cy="47908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9912DC47-6E9B-48BA-8878-9BBBE25E2671}"/>
              </a:ext>
            </a:extLst>
          </p:cNvPr>
          <p:cNvPicPr>
            <a:picLocks noChangeAspect="1"/>
          </p:cNvPicPr>
          <p:nvPr/>
        </p:nvPicPr>
        <p:blipFill>
          <a:blip r:embed="rId4"/>
          <a:stretch>
            <a:fillRect/>
          </a:stretch>
        </p:blipFill>
        <p:spPr>
          <a:xfrm>
            <a:off x="185612" y="1287600"/>
            <a:ext cx="4663440" cy="2741480"/>
          </a:xfrm>
          <a:prstGeom prst="rect">
            <a:avLst/>
          </a:prstGeom>
          <a:ln>
            <a:solidFill>
              <a:schemeClr val="accent6">
                <a:lumMod val="60000"/>
                <a:lumOff val="40000"/>
              </a:schemeClr>
            </a:solidFill>
          </a:ln>
        </p:spPr>
      </p:pic>
      <p:pic>
        <p:nvPicPr>
          <p:cNvPr id="8" name="Picture 7" descr="Graphical user interface, application&#10;&#10;Description automatically generated">
            <a:extLst>
              <a:ext uri="{FF2B5EF4-FFF2-40B4-BE49-F238E27FC236}">
                <a16:creationId xmlns:a16="http://schemas.microsoft.com/office/drawing/2014/main" id="{A6AAD200-CA68-4C5F-A6DF-70A1E836FB8C}"/>
              </a:ext>
            </a:extLst>
          </p:cNvPr>
          <p:cNvPicPr>
            <a:picLocks noChangeAspect="1"/>
          </p:cNvPicPr>
          <p:nvPr/>
        </p:nvPicPr>
        <p:blipFill>
          <a:blip r:embed="rId5"/>
          <a:stretch>
            <a:fillRect/>
          </a:stretch>
        </p:blipFill>
        <p:spPr>
          <a:xfrm>
            <a:off x="147504" y="4161919"/>
            <a:ext cx="4663440" cy="2004045"/>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736013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4235508" y="1905999"/>
            <a:ext cx="7232592" cy="159441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0"/>
              </a:spcBef>
              <a:spcAft>
                <a:spcPts val="1200"/>
              </a:spcAft>
              <a:buClr>
                <a:srgbClr val="2575B7"/>
              </a:buClr>
              <a:buSzTx/>
              <a:buFont typeface="Arial"/>
              <a:buNone/>
              <a:tabLst/>
              <a:defRPr/>
            </a:pPr>
            <a:r>
              <a:rPr kumimoji="0" lang="en-US" sz="2800" b="1" i="0" u="none" strike="noStrike" kern="1200" cap="none" spc="0" normalizeH="0" baseline="0" noProof="0" dirty="0">
                <a:ln>
                  <a:noFill/>
                </a:ln>
                <a:solidFill>
                  <a:srgbClr val="353634"/>
                </a:solidFill>
                <a:effectLst/>
                <a:uLnTx/>
                <a:uFillTx/>
                <a:latin typeface="BestDefense Black"/>
                <a:ea typeface="+mn-ea"/>
                <a:cs typeface="Rubik"/>
                <a:sym typeface="Helvetica"/>
              </a:rPr>
              <a:t>$1 Million Identity Fraud Protection Plan</a:t>
            </a:r>
          </a:p>
        </p:txBody>
      </p:sp>
      <p:sp>
        <p:nvSpPr>
          <p:cNvPr id="11" name="Rectangle 10">
            <a:extLst>
              <a:ext uri="{FF2B5EF4-FFF2-40B4-BE49-F238E27FC236}">
                <a16:creationId xmlns:a16="http://schemas.microsoft.com/office/drawing/2014/main" id="{31061BF3-E95D-D24F-BACF-47F8855C70F5}"/>
              </a:ext>
            </a:extLst>
          </p:cNvPr>
          <p:cNvSpPr/>
          <p:nvPr/>
        </p:nvSpPr>
        <p:spPr>
          <a:xfrm>
            <a:off x="4235508" y="1188130"/>
            <a:ext cx="6732193" cy="574324"/>
          </a:xfrm>
          <a:prstGeom prst="rect">
            <a:avLst/>
          </a:prstGeom>
        </p:spPr>
        <p:txBody>
          <a:bodyPr wrap="square">
            <a:spAutoFit/>
          </a:bodyPr>
          <a:lstStyle/>
          <a:p>
            <a:pPr marL="0" marR="0" lvl="0" indent="0" algn="l" defTabSz="914400" rtl="0" eaLnBrk="1" fontAlgn="auto" latinLnBrk="0" hangingPunct="0">
              <a:lnSpc>
                <a:spcPct val="87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Comprehensive Restoration</a:t>
            </a:r>
            <a:endParaRPr kumimoji="0" lang="en-US" sz="1200" b="0" i="0" u="none" strike="noStrike" kern="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endParaRPr>
          </a:p>
        </p:txBody>
      </p:sp>
      <p:pic>
        <p:nvPicPr>
          <p:cNvPr id="3" name="Graphic 2">
            <a:extLst>
              <a:ext uri="{FF2B5EF4-FFF2-40B4-BE49-F238E27FC236}">
                <a16:creationId xmlns:a16="http://schemas.microsoft.com/office/drawing/2014/main" id="{AB7061CD-769E-F241-9763-D5FDBC8806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718108" y="2703208"/>
            <a:ext cx="1242812" cy="1864218"/>
          </a:xfrm>
          <a:prstGeom prst="rect">
            <a:avLst/>
          </a:prstGeom>
          <a:effectLst>
            <a:outerShdw blurRad="50800" dist="38100" dir="2700000" algn="tl" rotWithShape="0">
              <a:prstClr val="black">
                <a:alpha val="40000"/>
              </a:prstClr>
            </a:outerShdw>
          </a:effectLst>
        </p:spPr>
      </p:pic>
      <p:sp>
        <p:nvSpPr>
          <p:cNvPr id="13" name="Content Placeholder 2">
            <a:extLst>
              <a:ext uri="{FF2B5EF4-FFF2-40B4-BE49-F238E27FC236}">
                <a16:creationId xmlns:a16="http://schemas.microsoft.com/office/drawing/2014/main" id="{5D877437-4531-0449-8474-26CAD0137884}"/>
              </a:ext>
            </a:extLst>
          </p:cNvPr>
          <p:cNvSpPr txBox="1">
            <a:spLocks/>
          </p:cNvSpPr>
          <p:nvPr/>
        </p:nvSpPr>
        <p:spPr>
          <a:xfrm>
            <a:off x="6094926" y="3211517"/>
            <a:ext cx="4346658" cy="1818607"/>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87000"/>
              </a:lnSpc>
              <a:spcBef>
                <a:spcPts val="600"/>
              </a:spcBef>
              <a:spcAft>
                <a:spcPts val="0"/>
              </a:spcAft>
              <a:buClr>
                <a:srgbClr val="2575B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Rubik" panose="02000604000000020004" pitchFamily="2" charset="-79"/>
                <a:sym typeface="Helvetica"/>
              </a:rPr>
              <a:t>Do whatever it takes.</a:t>
            </a:r>
          </a:p>
          <a:p>
            <a:pPr marL="342900" marR="0" lvl="0" indent="-342900" algn="l" defTabSz="914400" rtl="0" eaLnBrk="1" fontAlgn="auto" latinLnBrk="0" hangingPunct="1">
              <a:lnSpc>
                <a:spcPct val="87000"/>
              </a:lnSpc>
              <a:spcBef>
                <a:spcPts val="600"/>
              </a:spcBef>
              <a:spcAft>
                <a:spcPts val="0"/>
              </a:spcAft>
              <a:buClr>
                <a:srgbClr val="2575B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Rubik" panose="02000604000000020004" pitchFamily="2" charset="-79"/>
                <a:sym typeface="Helvetica"/>
              </a:rPr>
              <a:t>Work as long as it takes.</a:t>
            </a:r>
          </a:p>
          <a:p>
            <a:pPr marL="342900" marR="0" lvl="0" indent="-342900" algn="l" defTabSz="914400" rtl="0" eaLnBrk="1" fontAlgn="auto" latinLnBrk="0" hangingPunct="1">
              <a:lnSpc>
                <a:spcPct val="87000"/>
              </a:lnSpc>
              <a:spcBef>
                <a:spcPts val="600"/>
              </a:spcBef>
              <a:spcAft>
                <a:spcPts val="0"/>
              </a:spcAft>
              <a:buClr>
                <a:srgbClr val="2575B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Rubik" panose="02000604000000020004" pitchFamily="2" charset="-79"/>
                <a:sym typeface="Helvetica"/>
              </a:rPr>
              <a:t>Restore identity to its </a:t>
            </a:r>
            <a:b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Rubik" panose="02000604000000020004" pitchFamily="2" charset="-79"/>
                <a:sym typeface="Helvetica"/>
              </a:rPr>
            </a:b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Rubik" panose="02000604000000020004" pitchFamily="2" charset="-79"/>
                <a:sym typeface="Helvetica"/>
              </a:rPr>
              <a:t>pre-theft status.</a:t>
            </a:r>
          </a:p>
        </p:txBody>
      </p:sp>
      <p:sp>
        <p:nvSpPr>
          <p:cNvPr id="4" name="Content Placeholder 2">
            <a:extLst>
              <a:ext uri="{FF2B5EF4-FFF2-40B4-BE49-F238E27FC236}">
                <a16:creationId xmlns:a16="http://schemas.microsoft.com/office/drawing/2014/main" id="{AE004625-C869-4E4F-961C-6C0A498BED30}"/>
              </a:ext>
            </a:extLst>
          </p:cNvPr>
          <p:cNvSpPr txBox="1">
            <a:spLocks/>
          </p:cNvSpPr>
          <p:nvPr/>
        </p:nvSpPr>
        <p:spPr>
          <a:xfrm>
            <a:off x="6094926" y="2797897"/>
            <a:ext cx="4756567" cy="614653"/>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0"/>
              </a:spcBef>
              <a:spcAft>
                <a:spcPts val="800"/>
              </a:spcAft>
              <a:buClr>
                <a:srgbClr val="2575B7"/>
              </a:buClr>
              <a:buSzTx/>
              <a:buFont typeface="Arial"/>
              <a:buNone/>
              <a:tabLst/>
              <a:defRPr/>
            </a:pPr>
            <a:r>
              <a:rPr kumimoji="0" lang="en-US" sz="2000" b="1" i="0" u="none" strike="noStrike" kern="1200" cap="none" spc="0" normalizeH="0" baseline="0" noProof="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Licensed Private Investigators will:</a:t>
            </a:r>
          </a:p>
        </p:txBody>
      </p:sp>
      <p:sp>
        <p:nvSpPr>
          <p:cNvPr id="19" name="TextBox 18">
            <a:extLst>
              <a:ext uri="{FF2B5EF4-FFF2-40B4-BE49-F238E27FC236}">
                <a16:creationId xmlns:a16="http://schemas.microsoft.com/office/drawing/2014/main" id="{98AEF6DC-14B0-464B-8809-F3C4CA27DD6D}"/>
              </a:ext>
            </a:extLst>
          </p:cNvPr>
          <p:cNvSpPr txBox="1"/>
          <p:nvPr/>
        </p:nvSpPr>
        <p:spPr>
          <a:xfrm>
            <a:off x="6308305" y="5575945"/>
            <a:ext cx="6211018" cy="400110"/>
          </a:xfrm>
          <a:prstGeom prst="rect">
            <a:avLst/>
          </a:prstGeom>
          <a:noFill/>
        </p:spPr>
        <p:txBody>
          <a:bodyPr wrap="square">
            <a:spAutoFit/>
          </a:bodyPr>
          <a:lstStyle/>
          <a:p>
            <a:pPr marL="12700" marR="0" lvl="0" indent="0" algn="l" defTabSz="914400" rtl="0" eaLnBrk="1" fontAlgn="auto" latinLnBrk="0" hangingPunct="1">
              <a:lnSpc>
                <a:spcPct val="100000"/>
              </a:lnSpc>
              <a:spcBef>
                <a:spcPts val="831"/>
              </a:spcBef>
              <a:spcAft>
                <a:spcPts val="0"/>
              </a:spcAft>
              <a:buClrTx/>
              <a:buSzTx/>
              <a:buFontTx/>
              <a:buNone/>
              <a:tabLst/>
              <a:defRPr/>
            </a:pPr>
            <a:r>
              <a:rPr kumimoji="0" lang="en-US" altLang="en-US" sz="2000" b="0" i="0" u="none" strike="noStrike" kern="1200" cap="none" spc="-5" normalizeH="0" baseline="0" noProof="0" dirty="0">
                <a:ln>
                  <a:noFill/>
                </a:ln>
                <a:solidFill>
                  <a:srgbClr val="353634"/>
                </a:solidFill>
                <a:effectLst/>
                <a:uLnTx/>
                <a:uFillTx/>
                <a:latin typeface="BestDefense"/>
                <a:ea typeface="+mn-ea"/>
                <a:cs typeface="Arial" panose="020B0604020202020204" pitchFamily="34" charset="0"/>
                <a:sym typeface="Helvetica"/>
              </a:rPr>
              <a:t>(</a:t>
            </a:r>
            <a:r>
              <a:rPr kumimoji="0" lang="en-US" altLang="en-US" sz="2000" b="0" i="0" u="none" strike="noStrike" kern="1200" cap="none" spc="-5" normalizeH="0" baseline="0" noProof="0" dirty="0" err="1">
                <a:ln>
                  <a:noFill/>
                </a:ln>
                <a:solidFill>
                  <a:srgbClr val="353634"/>
                </a:solidFill>
                <a:effectLst/>
                <a:uLnTx/>
                <a:uFillTx/>
                <a:latin typeface="BestDefense"/>
                <a:ea typeface="+mn-ea"/>
                <a:cs typeface="Arial" panose="020B0604020202020204" pitchFamily="34" charset="0"/>
                <a:sym typeface="Helvetica"/>
              </a:rPr>
              <a:t>IDShield</a:t>
            </a:r>
            <a:r>
              <a:rPr kumimoji="0" lang="en-US" altLang="en-US" sz="2000" b="0" i="0" u="none" strike="noStrike" kern="1200" cap="none" spc="-5" normalizeH="0" baseline="0" noProof="0" dirty="0">
                <a:ln>
                  <a:noFill/>
                </a:ln>
                <a:solidFill>
                  <a:srgbClr val="353634"/>
                </a:solidFill>
                <a:effectLst/>
                <a:uLnTx/>
                <a:uFillTx/>
                <a:latin typeface="BestDefense"/>
                <a:ea typeface="+mn-ea"/>
                <a:cs typeface="Arial" panose="020B0604020202020204" pitchFamily="34" charset="0"/>
                <a:sym typeface="Helvetica"/>
              </a:rPr>
              <a:t> for Business Available)</a:t>
            </a:r>
          </a:p>
        </p:txBody>
      </p:sp>
      <p:pic>
        <p:nvPicPr>
          <p:cNvPr id="10" name="Picture 9">
            <a:extLst>
              <a:ext uri="{FF2B5EF4-FFF2-40B4-BE49-F238E27FC236}">
                <a16:creationId xmlns:a16="http://schemas.microsoft.com/office/drawing/2014/main" id="{B0069A82-1DE2-4F22-B350-5C636F7663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3164" y="838153"/>
            <a:ext cx="2856589" cy="5670920"/>
          </a:xfrm>
          <a:prstGeom prst="rect">
            <a:avLst/>
          </a:prstGeom>
        </p:spPr>
      </p:pic>
      <p:pic>
        <p:nvPicPr>
          <p:cNvPr id="12" name="Picture 11">
            <a:extLst>
              <a:ext uri="{FF2B5EF4-FFF2-40B4-BE49-F238E27FC236}">
                <a16:creationId xmlns:a16="http://schemas.microsoft.com/office/drawing/2014/main" id="{2BA540CA-B40F-48A9-BE8A-6C57813129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996" y="231228"/>
            <a:ext cx="1660123" cy="479080"/>
          </a:xfrm>
          <a:prstGeom prst="rect">
            <a:avLst/>
          </a:prstGeom>
        </p:spPr>
      </p:pic>
    </p:spTree>
    <p:extLst>
      <p:ext uri="{BB962C8B-B14F-4D97-AF65-F5344CB8AC3E}">
        <p14:creationId xmlns:p14="http://schemas.microsoft.com/office/powerpoint/2010/main" val="28941908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980B-2520-48BF-8DD3-A76CDE4F7693}"/>
              </a:ext>
            </a:extLst>
          </p:cNvPr>
          <p:cNvSpPr>
            <a:spLocks noGrp="1"/>
          </p:cNvSpPr>
          <p:nvPr>
            <p:ph type="title"/>
          </p:nvPr>
        </p:nvSpPr>
        <p:spPr>
          <a:xfrm>
            <a:off x="344216" y="-171449"/>
            <a:ext cx="10515600" cy="1366838"/>
          </a:xfrm>
        </p:spPr>
        <p:txBody>
          <a:bodyPr/>
          <a:lstStyle/>
          <a:p>
            <a:r>
              <a:rPr lang="en-US" dirty="0">
                <a:solidFill>
                  <a:schemeClr val="tx1">
                    <a:lumMod val="50000"/>
                  </a:schemeClr>
                </a:solidFill>
                <a:latin typeface="Swift Justice" panose="020A0800090400000002" pitchFamily="18" charset="0"/>
              </a:rPr>
              <a:t>New </a:t>
            </a:r>
            <a:r>
              <a:rPr lang="en-US" dirty="0" err="1">
                <a:solidFill>
                  <a:schemeClr val="tx1">
                    <a:lumMod val="50000"/>
                  </a:schemeClr>
                </a:solidFill>
                <a:latin typeface="Swift Justice" panose="020A0800090400000002" pitchFamily="18" charset="0"/>
              </a:rPr>
              <a:t>IDShield</a:t>
            </a:r>
            <a:r>
              <a:rPr lang="en-US" dirty="0">
                <a:solidFill>
                  <a:schemeClr val="tx1">
                    <a:lumMod val="50000"/>
                  </a:schemeClr>
                </a:solidFill>
                <a:latin typeface="Swift Justice" panose="020A0800090400000002" pitchFamily="18" charset="0"/>
              </a:rPr>
              <a:t> Portal!</a:t>
            </a:r>
          </a:p>
        </p:txBody>
      </p:sp>
      <p:pic>
        <p:nvPicPr>
          <p:cNvPr id="6" name="Picture 5" descr="Graphical user interface, application&#10;&#10;Description automatically generated">
            <a:extLst>
              <a:ext uri="{FF2B5EF4-FFF2-40B4-BE49-F238E27FC236}">
                <a16:creationId xmlns:a16="http://schemas.microsoft.com/office/drawing/2014/main" id="{BE5A5FBB-A765-43A8-B6BC-4B511523164E}"/>
              </a:ext>
            </a:extLst>
          </p:cNvPr>
          <p:cNvPicPr>
            <a:picLocks noChangeAspect="1"/>
          </p:cNvPicPr>
          <p:nvPr/>
        </p:nvPicPr>
        <p:blipFill rotWithShape="1">
          <a:blip r:embed="rId3"/>
          <a:srcRect l="-1" t="7545" r="58384" b="85971"/>
          <a:stretch/>
        </p:blipFill>
        <p:spPr>
          <a:xfrm>
            <a:off x="3263946" y="914401"/>
            <a:ext cx="7981413" cy="514350"/>
          </a:xfrm>
          <a:prstGeom prst="rect">
            <a:avLst/>
          </a:prstGeom>
          <a:ln>
            <a:solidFill>
              <a:schemeClr val="bg2"/>
            </a:solidFill>
          </a:ln>
        </p:spPr>
      </p:pic>
      <p:pic>
        <p:nvPicPr>
          <p:cNvPr id="8" name="Picture 7" descr="Graphical user interface, application, Teams&#10;&#10;Description automatically generated">
            <a:extLst>
              <a:ext uri="{FF2B5EF4-FFF2-40B4-BE49-F238E27FC236}">
                <a16:creationId xmlns:a16="http://schemas.microsoft.com/office/drawing/2014/main" id="{2989BD3A-D719-4784-B12B-D297D5D176A1}"/>
              </a:ext>
            </a:extLst>
          </p:cNvPr>
          <p:cNvPicPr>
            <a:picLocks noChangeAspect="1"/>
          </p:cNvPicPr>
          <p:nvPr/>
        </p:nvPicPr>
        <p:blipFill rotWithShape="1">
          <a:blip r:embed="rId4"/>
          <a:srcRect t="12739" r="75078"/>
          <a:stretch/>
        </p:blipFill>
        <p:spPr>
          <a:xfrm>
            <a:off x="3322366" y="1447800"/>
            <a:ext cx="3038475" cy="5219700"/>
          </a:xfrm>
          <a:prstGeom prst="rect">
            <a:avLst/>
          </a:prstGeom>
          <a:ln>
            <a:solidFill>
              <a:schemeClr val="tx2">
                <a:lumMod val="20000"/>
                <a:lumOff val="80000"/>
              </a:schemeClr>
            </a:solidFill>
          </a:ln>
        </p:spPr>
      </p:pic>
      <p:pic>
        <p:nvPicPr>
          <p:cNvPr id="9" name="Picture 8" descr="Graphical user interface, application, Word&#10;&#10;Description automatically generated">
            <a:extLst>
              <a:ext uri="{FF2B5EF4-FFF2-40B4-BE49-F238E27FC236}">
                <a16:creationId xmlns:a16="http://schemas.microsoft.com/office/drawing/2014/main" id="{38ABACD1-445B-40C6-BA13-042D76605A63}"/>
              </a:ext>
            </a:extLst>
          </p:cNvPr>
          <p:cNvPicPr>
            <a:picLocks noChangeAspect="1"/>
          </p:cNvPicPr>
          <p:nvPr/>
        </p:nvPicPr>
        <p:blipFill rotWithShape="1">
          <a:blip r:embed="rId5"/>
          <a:srcRect l="34219" t="14331" r="27812"/>
          <a:stretch/>
        </p:blipFill>
        <p:spPr>
          <a:xfrm>
            <a:off x="6331631" y="1447800"/>
            <a:ext cx="4932778" cy="5219700"/>
          </a:xfrm>
          <a:prstGeom prst="rect">
            <a:avLst/>
          </a:prstGeom>
          <a:ln>
            <a:solidFill>
              <a:schemeClr val="bg2"/>
            </a:solidFill>
          </a:ln>
        </p:spPr>
      </p:pic>
      <p:sp>
        <p:nvSpPr>
          <p:cNvPr id="23" name="TextBox 22">
            <a:extLst>
              <a:ext uri="{FF2B5EF4-FFF2-40B4-BE49-F238E27FC236}">
                <a16:creationId xmlns:a16="http://schemas.microsoft.com/office/drawing/2014/main" id="{521D2D1E-7ADD-459C-88C2-701635295A89}"/>
              </a:ext>
            </a:extLst>
          </p:cNvPr>
          <p:cNvSpPr txBox="1"/>
          <p:nvPr/>
        </p:nvSpPr>
        <p:spPr>
          <a:xfrm>
            <a:off x="168021" y="1553592"/>
            <a:ext cx="303847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New IDShield Members (starting Oct.1)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Two points of navigation to set up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endParaRPr>
          </a:p>
        </p:txBody>
      </p:sp>
      <p:cxnSp>
        <p:nvCxnSpPr>
          <p:cNvPr id="25" name="Straight Connector 24">
            <a:extLst>
              <a:ext uri="{FF2B5EF4-FFF2-40B4-BE49-F238E27FC236}">
                <a16:creationId xmlns:a16="http://schemas.microsoft.com/office/drawing/2014/main" id="{2774E818-E43F-4152-AB0E-A3CB7DC6AA87}"/>
              </a:ext>
            </a:extLst>
          </p:cNvPr>
          <p:cNvCxnSpPr/>
          <p:nvPr/>
        </p:nvCxnSpPr>
        <p:spPr>
          <a:xfrm>
            <a:off x="5663953" y="16601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FB447B7-486D-456C-B7EF-DCB5F4667DDF}"/>
              </a:ext>
            </a:extLst>
          </p:cNvPr>
          <p:cNvSpPr/>
          <p:nvPr/>
        </p:nvSpPr>
        <p:spPr>
          <a:xfrm>
            <a:off x="3604334" y="2169144"/>
            <a:ext cx="2476603" cy="42313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6CD6923-497B-47BA-9A04-75EC014F30BF}"/>
              </a:ext>
            </a:extLst>
          </p:cNvPr>
          <p:cNvSpPr/>
          <p:nvPr/>
        </p:nvSpPr>
        <p:spPr>
          <a:xfrm>
            <a:off x="6713829" y="1720974"/>
            <a:ext cx="2092820" cy="1430599"/>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6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061BF3-E95D-D24F-BACF-47F8855C70F5}"/>
              </a:ext>
            </a:extLst>
          </p:cNvPr>
          <p:cNvSpPr/>
          <p:nvPr/>
        </p:nvSpPr>
        <p:spPr>
          <a:xfrm>
            <a:off x="4466736" y="3276395"/>
            <a:ext cx="6732193" cy="574324"/>
          </a:xfrm>
          <a:prstGeom prst="rect">
            <a:avLst/>
          </a:prstGeom>
        </p:spPr>
        <p:txBody>
          <a:bodyPr wrap="square">
            <a:spAutoFit/>
          </a:bodyPr>
          <a:lstStyle/>
          <a:p>
            <a:pPr marL="0" marR="0" lvl="0" indent="0" algn="l" defTabSz="914400" rtl="0" eaLnBrk="1" fontAlgn="auto" latinLnBrk="0" hangingPunct="0">
              <a:lnSpc>
                <a:spcPct val="87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Ranked #1 by Forbes</a:t>
            </a:r>
            <a:endParaRPr kumimoji="0" lang="en-US" sz="1200" b="0" i="0" u="none" strike="noStrike" kern="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endParaRPr>
          </a:p>
        </p:txBody>
      </p:sp>
      <p:pic>
        <p:nvPicPr>
          <p:cNvPr id="14" name="Picture 13" descr="Logo, company name&#10;&#10;Description automatically generated">
            <a:extLst>
              <a:ext uri="{FF2B5EF4-FFF2-40B4-BE49-F238E27FC236}">
                <a16:creationId xmlns:a16="http://schemas.microsoft.com/office/drawing/2014/main" id="{4DCABE55-3B34-4FA9-9EA3-EAB08EC506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23477" y="2746116"/>
            <a:ext cx="1402462" cy="1402462"/>
          </a:xfrm>
          <a:prstGeom prst="rect">
            <a:avLst/>
          </a:prstGeom>
        </p:spPr>
      </p:pic>
      <p:pic>
        <p:nvPicPr>
          <p:cNvPr id="6" name="Picture 5">
            <a:extLst>
              <a:ext uri="{FF2B5EF4-FFF2-40B4-BE49-F238E27FC236}">
                <a16:creationId xmlns:a16="http://schemas.microsoft.com/office/drawing/2014/main" id="{679B15D6-FC6E-4171-A047-5D1955FAF7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3164" y="838153"/>
            <a:ext cx="2856589" cy="5670920"/>
          </a:xfrm>
          <a:prstGeom prst="rect">
            <a:avLst/>
          </a:prstGeom>
        </p:spPr>
      </p:pic>
      <p:pic>
        <p:nvPicPr>
          <p:cNvPr id="7" name="Picture 6">
            <a:extLst>
              <a:ext uri="{FF2B5EF4-FFF2-40B4-BE49-F238E27FC236}">
                <a16:creationId xmlns:a16="http://schemas.microsoft.com/office/drawing/2014/main" id="{33EA504A-589F-487E-9646-7AC6FF7015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996" y="231228"/>
            <a:ext cx="1660123" cy="479080"/>
          </a:xfrm>
          <a:prstGeom prst="rect">
            <a:avLst/>
          </a:prstGeom>
        </p:spPr>
      </p:pic>
    </p:spTree>
    <p:extLst>
      <p:ext uri="{BB962C8B-B14F-4D97-AF65-F5344CB8AC3E}">
        <p14:creationId xmlns:p14="http://schemas.microsoft.com/office/powerpoint/2010/main" val="12023323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FCEBE-9C72-3C45-B74B-3AC33B79C1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254"/>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51AC07CA-3F2F-4149-B5A2-6AC2FA31EEB9}"/>
              </a:ext>
            </a:extLst>
          </p:cNvPr>
          <p:cNvSpPr/>
          <p:nvPr/>
        </p:nvSpPr>
        <p:spPr>
          <a:xfrm rot="5400000">
            <a:off x="4555690" y="-698234"/>
            <a:ext cx="6801317" cy="8347621"/>
          </a:xfrm>
          <a:prstGeom prst="rect">
            <a:avLst/>
          </a:prstGeom>
          <a:gradFill flip="none" rotWithShape="1">
            <a:gsLst>
              <a:gs pos="3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sym typeface="Helvetica"/>
            </a:endParaRPr>
          </a:p>
        </p:txBody>
      </p:sp>
      <p:sp>
        <p:nvSpPr>
          <p:cNvPr id="3" name="Rectangle 2">
            <a:extLst>
              <a:ext uri="{FF2B5EF4-FFF2-40B4-BE49-F238E27FC236}">
                <a16:creationId xmlns:a16="http://schemas.microsoft.com/office/drawing/2014/main" id="{675C1FDD-4D14-6346-BCB9-5504C5B949BF}"/>
              </a:ext>
            </a:extLst>
          </p:cNvPr>
          <p:cNvSpPr/>
          <p:nvPr/>
        </p:nvSpPr>
        <p:spPr>
          <a:xfrm>
            <a:off x="0" y="4182535"/>
            <a:ext cx="12248289" cy="2895600"/>
          </a:xfrm>
          <a:prstGeom prst="rect">
            <a:avLst/>
          </a:prstGeom>
          <a:gradFill flip="none" rotWithShape="1">
            <a:gsLst>
              <a:gs pos="0">
                <a:schemeClr val="accent2">
                  <a:lumMod val="0"/>
                  <a:lumOff val="100000"/>
                  <a:alpha val="0"/>
                </a:schemeClr>
              </a:gs>
              <a:gs pos="100000">
                <a:schemeClr val="tx1">
                  <a:alpha val="6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sym typeface="Helvetica"/>
            </a:endParaRPr>
          </a:p>
        </p:txBody>
      </p:sp>
      <p:sp>
        <p:nvSpPr>
          <p:cNvPr id="4" name="Content Placeholder 2">
            <a:extLst>
              <a:ext uri="{FF2B5EF4-FFF2-40B4-BE49-F238E27FC236}">
                <a16:creationId xmlns:a16="http://schemas.microsoft.com/office/drawing/2014/main" id="{754F97D5-2662-2F4D-85DF-CE03293DB7ED}"/>
              </a:ext>
            </a:extLst>
          </p:cNvPr>
          <p:cNvSpPr txBox="1">
            <a:spLocks/>
          </p:cNvSpPr>
          <p:nvPr/>
        </p:nvSpPr>
        <p:spPr>
          <a:xfrm>
            <a:off x="7484580" y="1761667"/>
            <a:ext cx="4539254" cy="4127941"/>
          </a:xfrm>
          <a:prstGeom prst="rect">
            <a:avLst/>
          </a:prstGeom>
          <a:noFill/>
        </p:spPr>
        <p:txBody>
          <a:bodyPr vert="horz" lIns="91440" tIns="91440" rIns="91440" bIns="91440" rtlCol="0" anchor="t">
            <a:normAutofit fontScale="92500" lnSpcReduction="10000"/>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1800"/>
              </a:spcBef>
              <a:spcAft>
                <a:spcPts val="400"/>
              </a:spcAft>
              <a:buClr>
                <a:srgbClr val="002060"/>
              </a:buClr>
              <a:buSzTx/>
              <a:buFont typeface="Arial"/>
              <a:buNone/>
              <a:tabLst/>
              <a:defRPr/>
            </a:pPr>
            <a:r>
              <a:rPr kumimoji="0" lang="en-US" sz="2400" b="1" i="0" u="none" strike="noStrike" kern="1200" cap="none" spc="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Black" panose="020F0A02020204030203" pitchFamily="34" charset="0"/>
                <a:ea typeface="+mn-ea"/>
                <a:cs typeface="Rubik" panose="02000604000000020004" pitchFamily="2" charset="-79"/>
                <a:sym typeface="Helvetica"/>
              </a:rPr>
              <a:t>Individual plan</a:t>
            </a:r>
          </a:p>
          <a:p>
            <a:pPr marL="644652" marR="0" lvl="1" indent="-342900" algn="l" defTabSz="914400" rtl="0" eaLnBrk="1" fontAlgn="auto" latinLnBrk="0" hangingPunct="1">
              <a:lnSpc>
                <a:spcPct val="87000"/>
              </a:lnSpc>
              <a:spcBef>
                <a:spcPts val="800"/>
              </a:spcBef>
              <a:spcAft>
                <a:spcPts val="400"/>
              </a:spcAft>
              <a:buClr>
                <a:srgbClr val="002060"/>
              </a:buClr>
              <a:buSzTx/>
              <a:buFont typeface="Arial" panose="020B0604020202020204" pitchFamily="34" charset="0"/>
              <a:buChar char="•"/>
              <a:tabLst/>
              <a:defRPr/>
            </a:pPr>
            <a:r>
              <a:rPr kumimoji="0" lang="en-US" sz="2000" b="0" i="0" u="none" strike="noStrike" kern="1200" cap="none" spc="5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panose="020F0502020204030203" pitchFamily="34" charset="0"/>
                <a:cs typeface="Rubik" panose="02000604000000020004" pitchFamily="2" charset="-79"/>
                <a:sym typeface="Helvetica"/>
              </a:rPr>
              <a:t>The member</a:t>
            </a:r>
            <a:endParaRPr kumimoji="0" lang="en-US" sz="2400" b="0" i="0" u="none" strike="noStrike" kern="1200" cap="none" spc="5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panose="020F0502020204030203" pitchFamily="34" charset="0"/>
              <a:cs typeface="Rubik" panose="02000604000000020004" pitchFamily="2" charset="-79"/>
              <a:sym typeface="Helvetica"/>
            </a:endParaRPr>
          </a:p>
          <a:p>
            <a:pPr marL="0" marR="0" lvl="0" indent="0" algn="l" defTabSz="914400" rtl="0" eaLnBrk="1" fontAlgn="auto" latinLnBrk="0" hangingPunct="1">
              <a:lnSpc>
                <a:spcPct val="87000"/>
              </a:lnSpc>
              <a:spcBef>
                <a:spcPts val="1800"/>
              </a:spcBef>
              <a:spcAft>
                <a:spcPts val="400"/>
              </a:spcAft>
              <a:buClr>
                <a:srgbClr val="002060"/>
              </a:buClr>
              <a:buSzTx/>
              <a:buFont typeface="Arial"/>
              <a:buNone/>
              <a:tabLst/>
              <a:defRPr/>
            </a:pPr>
            <a:r>
              <a:rPr kumimoji="0" lang="en-US" sz="2400" b="1" i="0" u="none" strike="noStrike" kern="1200" cap="none" spc="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Black" panose="020F0A02020204030203" pitchFamily="34" charset="0"/>
                <a:ea typeface="+mn-ea"/>
                <a:cs typeface="Rubik" panose="02000604000000020004" pitchFamily="2" charset="-79"/>
                <a:sym typeface="Helvetica"/>
              </a:rPr>
              <a:t>Family plan</a:t>
            </a:r>
          </a:p>
          <a:p>
            <a:pPr marL="644652" marR="0" lvl="1" indent="-342900" algn="l" defTabSz="914400" rtl="0" eaLnBrk="1" fontAlgn="auto" latinLnBrk="0" hangingPunct="1">
              <a:lnSpc>
                <a:spcPct val="87000"/>
              </a:lnSpc>
              <a:spcBef>
                <a:spcPts val="800"/>
              </a:spcBef>
              <a:spcAft>
                <a:spcPts val="400"/>
              </a:spcAft>
              <a:buClr>
                <a:srgbClr val="002060"/>
              </a:buClr>
              <a:buSzTx/>
              <a:buFont typeface="Arial" panose="020B0604020202020204" pitchFamily="34" charset="0"/>
              <a:buChar char="•"/>
              <a:tabLst/>
              <a:defRPr/>
            </a:pPr>
            <a:r>
              <a:rPr kumimoji="0" lang="en-US" sz="2000" b="0" i="0" u="none" strike="noStrike" kern="1200" cap="none" spc="5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panose="020F0502020204030203" pitchFamily="34" charset="0"/>
                <a:cs typeface="Rubik" panose="02000604000000020004" pitchFamily="2" charset="-79"/>
                <a:sym typeface="Helvetica"/>
              </a:rPr>
              <a:t>The member</a:t>
            </a:r>
          </a:p>
          <a:p>
            <a:pPr marL="644652" marR="0" lvl="1" indent="-342900" algn="l" defTabSz="914400" rtl="0" eaLnBrk="1" fontAlgn="auto" latinLnBrk="0" hangingPunct="1">
              <a:lnSpc>
                <a:spcPct val="87000"/>
              </a:lnSpc>
              <a:spcBef>
                <a:spcPts val="800"/>
              </a:spcBef>
              <a:spcAft>
                <a:spcPts val="400"/>
              </a:spcAft>
              <a:buClr>
                <a:srgbClr val="002060"/>
              </a:buClr>
              <a:buSzTx/>
              <a:buFont typeface="Arial" panose="020B0604020202020204" pitchFamily="34" charset="0"/>
              <a:buChar char="•"/>
              <a:tabLst/>
              <a:defRPr/>
            </a:pPr>
            <a:r>
              <a:rPr kumimoji="0" lang="en-US" sz="2000" b="0" i="0" u="none" strike="noStrike" kern="1200" cap="none" spc="5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panose="020F0502020204030203" pitchFamily="34" charset="0"/>
                <a:cs typeface="Rubik" panose="02000604000000020004" pitchFamily="2" charset="-79"/>
                <a:sym typeface="Helvetica"/>
              </a:rPr>
              <a:t>The member’s spouse or domestic partner and up to 10 dependent children under the age of 18. </a:t>
            </a:r>
          </a:p>
          <a:p>
            <a:pPr marL="644652" marR="0" lvl="1" indent="-342900" algn="l" defTabSz="914400" rtl="0" eaLnBrk="1" fontAlgn="auto" latinLnBrk="0" hangingPunct="1">
              <a:lnSpc>
                <a:spcPct val="87000"/>
              </a:lnSpc>
              <a:spcBef>
                <a:spcPts val="800"/>
              </a:spcBef>
              <a:spcAft>
                <a:spcPts val="400"/>
              </a:spcAft>
              <a:buClr>
                <a:srgbClr val="002060"/>
              </a:buClr>
              <a:buSzTx/>
              <a:buFont typeface="Arial" panose="020B0604020202020204" pitchFamily="34" charset="0"/>
              <a:buChar char="•"/>
              <a:tabLst/>
              <a:defRPr/>
            </a:pPr>
            <a:r>
              <a:rPr kumimoji="0" lang="en-US" sz="2000" b="0" i="0" u="none" strike="noStrike" kern="1200" cap="none" spc="50" normalizeH="0" baseline="0" noProof="0" dirty="0">
                <a:ln>
                  <a:noFill/>
                </a:ln>
                <a:solidFill>
                  <a:srgbClr val="353634"/>
                </a:solidFill>
                <a:effectLst>
                  <a:outerShdw blurRad="50800" dist="50800" dir="5400000" algn="ctr" rotWithShape="0">
                    <a:srgbClr val="000000">
                      <a:alpha val="0"/>
                    </a:srgbClr>
                  </a:outerShdw>
                </a:effectLst>
                <a:uLnTx/>
                <a:uFillTx/>
                <a:latin typeface="BestDefense" panose="020F0502020204030203" pitchFamily="34" charset="0"/>
                <a:cs typeface="Rubik" panose="02000604000000020004" pitchFamily="2" charset="-79"/>
                <a:sym typeface="Helvetica"/>
              </a:rPr>
              <a:t>It also provides consultation and restoration services for dependent children ages 18 to 26.</a:t>
            </a:r>
          </a:p>
        </p:txBody>
      </p:sp>
      <p:sp>
        <p:nvSpPr>
          <p:cNvPr id="8" name="Rectangle 7">
            <a:extLst>
              <a:ext uri="{FF2B5EF4-FFF2-40B4-BE49-F238E27FC236}">
                <a16:creationId xmlns:a16="http://schemas.microsoft.com/office/drawing/2014/main" id="{0E7F2C9D-C46D-4436-8C35-787DF34FC41B}"/>
              </a:ext>
            </a:extLst>
          </p:cNvPr>
          <p:cNvSpPr/>
          <p:nvPr/>
        </p:nvSpPr>
        <p:spPr>
          <a:xfrm>
            <a:off x="7460983" y="869638"/>
            <a:ext cx="5164354" cy="707886"/>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72C59"/>
                </a:solidFill>
                <a:effectLst/>
                <a:uLnTx/>
                <a:uFillTx/>
                <a:latin typeface="Swift Justice" panose="020A0800090400000002" pitchFamily="18" charset="0"/>
                <a:ea typeface="+mn-ea"/>
                <a:cs typeface="Rubik" panose="02000604000000020004" pitchFamily="2" charset="-79"/>
                <a:sym typeface="Helvetica"/>
              </a:rPr>
              <a:t>Who’s Covered?</a:t>
            </a:r>
            <a:endParaRPr kumimoji="0" lang="en-US" sz="4000" b="0" i="0" u="none" strike="noStrike" kern="0" cap="none" spc="0" normalizeH="0" baseline="0" noProof="0" dirty="0">
              <a:ln>
                <a:noFill/>
              </a:ln>
              <a:solidFill>
                <a:srgbClr val="472C59"/>
              </a:solidFill>
              <a:effectLst/>
              <a:uLnTx/>
              <a:uFillTx/>
              <a:latin typeface="Swift Justice" panose="020A0800090400000002" pitchFamily="18" charset="0"/>
              <a:ea typeface="+mn-ea"/>
              <a:cs typeface="Rubik" panose="02000604000000020004" pitchFamily="2" charset="-79"/>
              <a:sym typeface="Helvetica"/>
            </a:endParaRPr>
          </a:p>
        </p:txBody>
      </p:sp>
      <p:pic>
        <p:nvPicPr>
          <p:cNvPr id="9" name="Picture 8">
            <a:extLst>
              <a:ext uri="{FF2B5EF4-FFF2-40B4-BE49-F238E27FC236}">
                <a16:creationId xmlns:a16="http://schemas.microsoft.com/office/drawing/2014/main" id="{5593E513-48A9-43B7-BE62-EA679832F8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68497" y="296882"/>
            <a:ext cx="1660123" cy="498036"/>
          </a:xfrm>
          <a:prstGeom prst="rect">
            <a:avLst/>
          </a:prstGeom>
        </p:spPr>
      </p:pic>
    </p:spTree>
    <p:extLst>
      <p:ext uri="{BB962C8B-B14F-4D97-AF65-F5344CB8AC3E}">
        <p14:creationId xmlns:p14="http://schemas.microsoft.com/office/powerpoint/2010/main" val="344639606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53833DD-BD82-4BA2-BD9D-D7E02E6D333E}"/>
              </a:ext>
            </a:extLst>
          </p:cNvPr>
          <p:cNvSpPr/>
          <p:nvPr/>
        </p:nvSpPr>
        <p:spPr>
          <a:xfrm>
            <a:off x="699714" y="521325"/>
            <a:ext cx="7771624" cy="8985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wift Justice" panose="020A0800090400000002" pitchFamily="18" charset="0"/>
                <a:ea typeface="+mn-ea"/>
                <a:cs typeface="+mn-cs"/>
                <a:sym typeface="Helvetica"/>
              </a:rPr>
              <a:t>New Dual Plan LegalShield + </a:t>
            </a:r>
            <a:r>
              <a:rPr kumimoji="0" lang="en-US" sz="2800" b="1" i="0" u="none" strike="noStrike" kern="1200" cap="none" spc="0" normalizeH="0" baseline="0" noProof="0" dirty="0" err="1">
                <a:ln>
                  <a:noFill/>
                </a:ln>
                <a:solidFill>
                  <a:srgbClr val="FFFFFF"/>
                </a:solidFill>
                <a:effectLst/>
                <a:uLnTx/>
                <a:uFillTx/>
                <a:latin typeface="Swift Justice" panose="020A0800090400000002" pitchFamily="18" charset="0"/>
                <a:ea typeface="+mn-ea"/>
                <a:cs typeface="+mn-cs"/>
                <a:sym typeface="Helvetica"/>
              </a:rPr>
              <a:t>IDShield</a:t>
            </a:r>
            <a:r>
              <a:rPr kumimoji="0" lang="en-US" sz="2800" b="1" i="0" u="none" strike="noStrike" kern="1200" cap="none" spc="0" normalizeH="0" baseline="0" noProof="0" dirty="0">
                <a:ln>
                  <a:noFill/>
                </a:ln>
                <a:solidFill>
                  <a:srgbClr val="FFFFFF"/>
                </a:solidFill>
                <a:effectLst/>
                <a:uLnTx/>
                <a:uFillTx/>
                <a:latin typeface="Swift Justice" panose="020A0800090400000002" pitchFamily="18" charset="0"/>
                <a:ea typeface="+mn-ea"/>
                <a:cs typeface="+mn-cs"/>
                <a:sym typeface="Helvetica"/>
              </a:rPr>
              <a:t> Benefit! </a:t>
            </a:r>
            <a:endParaRPr kumimoji="0" lang="en-US" sz="2800" b="0" i="0" u="none" strike="noStrike" kern="1200" cap="none" spc="0" normalizeH="0" baseline="0" noProof="0" dirty="0">
              <a:ln>
                <a:noFill/>
              </a:ln>
              <a:solidFill>
                <a:srgbClr val="FFFFFF"/>
              </a:solidFill>
              <a:effectLst/>
              <a:uLnTx/>
              <a:uFillTx/>
              <a:latin typeface="Swift Justice" panose="020A0800090400000002" pitchFamily="18" charset="0"/>
              <a:ea typeface="+mn-ea"/>
              <a:cs typeface="+mn-cs"/>
              <a:sym typeface="Helvetica"/>
            </a:endParaRPr>
          </a:p>
        </p:txBody>
      </p:sp>
      <p:pic>
        <p:nvPicPr>
          <p:cNvPr id="10" name="Picture 9">
            <a:extLst>
              <a:ext uri="{FF2B5EF4-FFF2-40B4-BE49-F238E27FC236}">
                <a16:creationId xmlns:a16="http://schemas.microsoft.com/office/drawing/2014/main" id="{B0069A82-1DE2-4F22-B350-5C636F76630B}"/>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3838024" y="2181426"/>
            <a:ext cx="2008811" cy="3997637"/>
          </a:xfrm>
          <a:prstGeom prst="rect">
            <a:avLst/>
          </a:prstGeom>
        </p:spPr>
      </p:pic>
      <p:pic>
        <p:nvPicPr>
          <p:cNvPr id="7" name="Picture 6">
            <a:extLst>
              <a:ext uri="{FF2B5EF4-FFF2-40B4-BE49-F238E27FC236}">
                <a16:creationId xmlns:a16="http://schemas.microsoft.com/office/drawing/2014/main" id="{D469E7DE-7D27-4C0F-8F6E-1DC67C0BA330}"/>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6345165" y="2217815"/>
            <a:ext cx="2008908" cy="3997831"/>
          </a:xfrm>
          <a:prstGeom prst="rect">
            <a:avLst/>
          </a:prstGeom>
        </p:spPr>
      </p:pic>
      <p:sp>
        <p:nvSpPr>
          <p:cNvPr id="13" name="Content Placeholder 2">
            <a:extLst>
              <a:ext uri="{FF2B5EF4-FFF2-40B4-BE49-F238E27FC236}">
                <a16:creationId xmlns:a16="http://schemas.microsoft.com/office/drawing/2014/main" id="{5D877437-4531-0449-8474-26CAD0137884}"/>
              </a:ext>
            </a:extLst>
          </p:cNvPr>
          <p:cNvSpPr txBox="1">
            <a:spLocks/>
          </p:cNvSpPr>
          <p:nvPr/>
        </p:nvSpPr>
        <p:spPr>
          <a:xfrm>
            <a:off x="3771900" y="1431651"/>
            <a:ext cx="7232592" cy="1524895"/>
          </a:xfrm>
          <a:prstGeom prst="rect">
            <a:avLst/>
          </a:prstGeom>
          <a:noFill/>
        </p:spPr>
        <p:txBody>
          <a:bodyPr vert="horz" lIns="91440" tIns="91440" rIns="91440" bIns="91440" numCol="1"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70468C"/>
              </a:buClr>
              <a:buSzTx/>
              <a:buFont typeface="Arial"/>
              <a:buNone/>
              <a:tabLst/>
              <a:defRPr/>
            </a:pPr>
            <a:endPar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endParaRPr>
          </a:p>
        </p:txBody>
      </p:sp>
      <p:pic>
        <p:nvPicPr>
          <p:cNvPr id="12" name="Picture 11">
            <a:extLst>
              <a:ext uri="{FF2B5EF4-FFF2-40B4-BE49-F238E27FC236}">
                <a16:creationId xmlns:a16="http://schemas.microsoft.com/office/drawing/2014/main" id="{2BA540CA-B40F-48A9-BE8A-6C57813129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8996" y="231228"/>
            <a:ext cx="1660123" cy="479080"/>
          </a:xfrm>
          <a:prstGeom prst="rect">
            <a:avLst/>
          </a:prstGeom>
        </p:spPr>
      </p:pic>
    </p:spTree>
    <p:extLst>
      <p:ext uri="{BB962C8B-B14F-4D97-AF65-F5344CB8AC3E}">
        <p14:creationId xmlns:p14="http://schemas.microsoft.com/office/powerpoint/2010/main" val="28218958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061BF3-E95D-D24F-BACF-47F8855C70F5}"/>
              </a:ext>
            </a:extLst>
          </p:cNvPr>
          <p:cNvSpPr/>
          <p:nvPr/>
        </p:nvSpPr>
        <p:spPr>
          <a:xfrm>
            <a:off x="4383157" y="413921"/>
            <a:ext cx="7497078" cy="574324"/>
          </a:xfrm>
          <a:prstGeom prst="rect">
            <a:avLst/>
          </a:prstGeom>
        </p:spPr>
        <p:txBody>
          <a:bodyPr wrap="square">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rPr>
              <a:t>Credit Counseling and Education </a:t>
            </a:r>
            <a:endParaRPr kumimoji="0" lang="en-US" sz="1200" b="0"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endParaRPr>
          </a:p>
        </p:txBody>
      </p:sp>
      <p:sp>
        <p:nvSpPr>
          <p:cNvPr id="13" name="Content Placeholder 2">
            <a:extLst>
              <a:ext uri="{FF2B5EF4-FFF2-40B4-BE49-F238E27FC236}">
                <a16:creationId xmlns:a16="http://schemas.microsoft.com/office/drawing/2014/main" id="{5D877437-4531-0449-8474-26CAD0137884}"/>
              </a:ext>
            </a:extLst>
          </p:cNvPr>
          <p:cNvSpPr txBox="1">
            <a:spLocks/>
          </p:cNvSpPr>
          <p:nvPr/>
        </p:nvSpPr>
        <p:spPr>
          <a:xfrm>
            <a:off x="4383157" y="1302570"/>
            <a:ext cx="6873584" cy="1524895"/>
          </a:xfrm>
          <a:prstGeom prst="rect">
            <a:avLst/>
          </a:prstGeom>
          <a:noFill/>
        </p:spPr>
        <p:txBody>
          <a:bodyPr vert="horz" lIns="91440" tIns="91440" rIns="91440" bIns="91440" numCol="1"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70468C"/>
              </a:buClr>
              <a:buSzTx/>
              <a:buFont typeface="Arial"/>
              <a:buNone/>
              <a:tabLst/>
              <a:defRPr/>
            </a:pPr>
            <a:r>
              <a:rPr kumimoji="0" lang="en-US" sz="2000" b="1"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Dual </a:t>
            </a:r>
            <a:r>
              <a:rPr kumimoji="0" lang="en-US" sz="2000" b="1" i="0" u="none" strike="noStrike" kern="1200" cap="none" spc="0" normalizeH="0" baseline="0" noProof="0" dirty="0">
                <a:ln>
                  <a:noFill/>
                </a:ln>
                <a:solidFill>
                  <a:srgbClr val="472C59">
                    <a:lumMod val="60000"/>
                    <a:lumOff val="40000"/>
                  </a:srgbClr>
                </a:solidFill>
                <a:effectLst/>
                <a:uLnTx/>
                <a:uFillTx/>
                <a:latin typeface="BestDefense" panose="020F0502020204030203" pitchFamily="34" charset="0"/>
                <a:ea typeface="+mn-ea"/>
                <a:cs typeface="+mn-cs"/>
              </a:rPr>
              <a:t>LegalShield</a:t>
            </a:r>
            <a:r>
              <a:rPr kumimoji="0" lang="en-US" sz="2000" b="1"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 and</a:t>
            </a:r>
            <a:r>
              <a:rPr kumimoji="0" lang="en-US" sz="2000" b="1" i="0" u="none" strike="noStrike" kern="1200" cap="none" spc="0" normalizeH="0" baseline="0" noProof="0" dirty="0">
                <a:ln>
                  <a:noFill/>
                </a:ln>
                <a:solidFill>
                  <a:srgbClr val="3355F8"/>
                </a:solidFill>
                <a:effectLst/>
                <a:uLnTx/>
                <a:uFillTx/>
                <a:latin typeface="BestDefense" panose="020F0502020204030203" pitchFamily="34" charset="0"/>
                <a:ea typeface="+mn-ea"/>
                <a:cs typeface="+mn-cs"/>
              </a:rPr>
              <a:t> </a:t>
            </a:r>
            <a:r>
              <a:rPr kumimoji="0" lang="en-US" sz="2000" b="1" i="0" u="none" strike="noStrike" kern="1200" cap="none" spc="0" normalizeH="0" baseline="0" noProof="0" dirty="0" err="1">
                <a:ln>
                  <a:noFill/>
                </a:ln>
                <a:solidFill>
                  <a:srgbClr val="3355F8"/>
                </a:solidFill>
                <a:effectLst/>
                <a:uLnTx/>
                <a:uFillTx/>
                <a:latin typeface="BestDefense" panose="020F0502020204030203" pitchFamily="34" charset="0"/>
                <a:ea typeface="+mn-ea"/>
                <a:cs typeface="+mn-cs"/>
              </a:rPr>
              <a:t>IDShield</a:t>
            </a:r>
            <a:r>
              <a:rPr kumimoji="0" lang="en-US" sz="2000" b="1" i="0" u="none" strike="noStrike" kern="1200" cap="none" spc="0" normalizeH="0" baseline="0" noProof="0" dirty="0">
                <a:ln>
                  <a:noFill/>
                </a:ln>
                <a:solidFill>
                  <a:srgbClr val="3355F8"/>
                </a:solidFill>
                <a:effectLst/>
                <a:uLnTx/>
                <a:uFillTx/>
                <a:latin typeface="BestDefense" panose="020F0502020204030203" pitchFamily="34" charset="0"/>
                <a:ea typeface="+mn-ea"/>
                <a:cs typeface="+mn-cs"/>
              </a:rPr>
              <a:t> </a:t>
            </a: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Members receive the additional benefit of Credit Counseling and Education</a:t>
            </a:r>
          </a:p>
          <a:p>
            <a:pPr marL="342900" marR="0" lvl="0" indent="-342900" algn="l" defTabSz="914400" rtl="0" eaLnBrk="1" fontAlgn="auto" latinLnBrk="0" hangingPunct="1">
              <a:lnSpc>
                <a:spcPct val="100000"/>
              </a:lnSpc>
              <a:spcBef>
                <a:spcPts val="1800"/>
              </a:spcBef>
              <a:spcAft>
                <a:spcPts val="0"/>
              </a:spcAft>
              <a:buClr>
                <a:srgbClr val="70468C"/>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Advice </a:t>
            </a: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on managing your finances to maintain or develop healthy credit. </a:t>
            </a:r>
          </a:p>
          <a:p>
            <a:pPr marL="342900" marR="0" lvl="0" indent="-342900" algn="l" defTabSz="914400" rtl="0" eaLnBrk="1" fontAlgn="auto" latinLnBrk="0" hangingPunct="1">
              <a:lnSpc>
                <a:spcPct val="100000"/>
              </a:lnSpc>
              <a:spcBef>
                <a:spcPts val="1800"/>
              </a:spcBef>
              <a:spcAft>
                <a:spcPts val="0"/>
              </a:spcAft>
              <a:buClr>
                <a:srgbClr val="70468C"/>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Your </a:t>
            </a:r>
            <a:r>
              <a:rPr kumimoji="0" lang="en-US" sz="2000" b="1"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LegalShield Law Firm </a:t>
            </a: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rPr>
              <a:t>will advocate for you in the complicated world of credit matters, including sending a letter to the credit bureaus on your behalf when a bona fide error is found on your credit report. </a:t>
            </a:r>
          </a:p>
          <a:p>
            <a:pPr marL="342900" marR="0" lvl="0" indent="-342900" algn="l" defTabSz="914400" rtl="0" eaLnBrk="1" fontAlgn="auto" latinLnBrk="0" hangingPunct="1">
              <a:lnSpc>
                <a:spcPct val="100000"/>
              </a:lnSpc>
              <a:spcBef>
                <a:spcPts val="1800"/>
              </a:spcBef>
              <a:spcAft>
                <a:spcPts val="0"/>
              </a:spcAft>
              <a:buClr>
                <a:srgbClr val="70468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endParaRPr>
          </a:p>
        </p:txBody>
      </p:sp>
      <p:sp>
        <p:nvSpPr>
          <p:cNvPr id="14" name="TextBox 13">
            <a:extLst>
              <a:ext uri="{FF2B5EF4-FFF2-40B4-BE49-F238E27FC236}">
                <a16:creationId xmlns:a16="http://schemas.microsoft.com/office/drawing/2014/main" id="{69582035-C5E3-4F85-9590-E30AF212C169}"/>
              </a:ext>
            </a:extLst>
          </p:cNvPr>
          <p:cNvSpPr txBox="1"/>
          <p:nvPr/>
        </p:nvSpPr>
        <p:spPr>
          <a:xfrm>
            <a:off x="4671391" y="4598504"/>
            <a:ext cx="673873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The </a:t>
            </a:r>
            <a:r>
              <a:rPr kumimoji="0" lang="en-US" sz="2000" b="1"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New Dual </a:t>
            </a:r>
            <a:r>
              <a:rPr kumimoji="0" lang="en-US" sz="2000" b="1" i="0" u="none" strike="noStrike" kern="1200" cap="none" spc="0" normalizeH="0" baseline="0" noProof="0" dirty="0">
                <a:ln>
                  <a:noFill/>
                </a:ln>
                <a:solidFill>
                  <a:srgbClr val="472C59">
                    <a:lumMod val="60000"/>
                    <a:lumOff val="40000"/>
                  </a:srgbClr>
                </a:solidFill>
                <a:effectLst/>
                <a:uLnTx/>
                <a:uFillTx/>
                <a:latin typeface="BestDefense" panose="020F0502020204030203" pitchFamily="34" charset="0"/>
                <a:ea typeface="+mn-ea"/>
                <a:cs typeface="+mn-cs"/>
              </a:rPr>
              <a:t>LegalShield</a:t>
            </a:r>
            <a:r>
              <a:rPr kumimoji="0" lang="en-US" sz="2000" b="1"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 and </a:t>
            </a:r>
            <a:r>
              <a:rPr kumimoji="0" lang="en-US" sz="2000" b="1" i="0" u="none" strike="noStrike" kern="1200" cap="none" spc="0" normalizeH="0" baseline="0" noProof="0" dirty="0" err="1">
                <a:ln>
                  <a:noFill/>
                </a:ln>
                <a:solidFill>
                  <a:srgbClr val="3355F8"/>
                </a:solidFill>
                <a:effectLst/>
                <a:uLnTx/>
                <a:uFillTx/>
                <a:latin typeface="BestDefense" panose="020F0502020204030203" pitchFamily="34" charset="0"/>
                <a:ea typeface="+mn-ea"/>
                <a:cs typeface="+mn-cs"/>
              </a:rPr>
              <a:t>IDShield</a:t>
            </a:r>
            <a:r>
              <a:rPr kumimoji="0" lang="en-US" sz="2000" b="1"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 Plan </a:t>
            </a:r>
            <a:r>
              <a:rPr kumimoji="0" lang="en-US" sz="20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will give you peace of mind with full  support for all  credit related matters.  </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2843BDF2-2E7B-4F4C-99DA-25F6551E878E}"/>
              </a:ext>
            </a:extLst>
          </p:cNvPr>
          <p:cNvPicPr>
            <a:picLocks noChangeAspect="1"/>
          </p:cNvPicPr>
          <p:nvPr/>
        </p:nvPicPr>
        <p:blipFill>
          <a:blip r:embed="rId3"/>
          <a:stretch>
            <a:fillRect/>
          </a:stretch>
        </p:blipFill>
        <p:spPr>
          <a:xfrm>
            <a:off x="722266" y="1558128"/>
            <a:ext cx="3452159" cy="3741744"/>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5633B297-7152-4C11-8F95-30D17AE6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26" y="448411"/>
            <a:ext cx="2834640" cy="519080"/>
          </a:xfrm>
          <a:prstGeom prst="rect">
            <a:avLst/>
          </a:prstGeom>
        </p:spPr>
      </p:pic>
    </p:spTree>
    <p:extLst>
      <p:ext uri="{BB962C8B-B14F-4D97-AF65-F5344CB8AC3E}">
        <p14:creationId xmlns:p14="http://schemas.microsoft.com/office/powerpoint/2010/main" val="4127587072"/>
      </p:ext>
    </p:extLst>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02DB-6BAE-4319-8816-60E3C03960C3}"/>
              </a:ext>
            </a:extLst>
          </p:cNvPr>
          <p:cNvSpPr>
            <a:spLocks noGrp="1"/>
          </p:cNvSpPr>
          <p:nvPr>
            <p:ph type="title"/>
          </p:nvPr>
        </p:nvSpPr>
        <p:spPr>
          <a:xfrm>
            <a:off x="0" y="1074085"/>
            <a:ext cx="12192000" cy="1047945"/>
          </a:xfrm>
        </p:spPr>
        <p:txBody>
          <a:bodyPr/>
          <a:lstStyle/>
          <a:p>
            <a:pPr algn="ctr"/>
            <a:r>
              <a:rPr lang="en-US" sz="4000" b="0" i="0" dirty="0">
                <a:effectLst/>
                <a:latin typeface="Swift Justice" panose="020A0800090400000002" pitchFamily="18" charset="0"/>
              </a:rPr>
              <a:t>LegalShield + IDShield Dual Plan</a:t>
            </a:r>
            <a:r>
              <a:rPr lang="en-US" b="0" i="0" dirty="0">
                <a:effectLst/>
                <a:latin typeface="Arial" panose="020B0604020202020204" pitchFamily="34" charset="0"/>
              </a:rPr>
              <a:t> </a:t>
            </a:r>
            <a:br>
              <a:rPr lang="en-US" b="0" i="0" dirty="0">
                <a:effectLst/>
                <a:latin typeface="Arial" panose="020B0604020202020204" pitchFamily="34" charset="0"/>
              </a:rPr>
            </a:br>
            <a:r>
              <a:rPr lang="en-US" b="0" i="0" dirty="0">
                <a:effectLst/>
                <a:latin typeface="BestDefense" panose="020F0502020204030203" pitchFamily="34" charset="0"/>
              </a:rPr>
              <a:t>Credit Counseling and Education</a:t>
            </a:r>
          </a:p>
        </p:txBody>
      </p:sp>
      <p:sp>
        <p:nvSpPr>
          <p:cNvPr id="7" name="TextBox 6">
            <a:extLst>
              <a:ext uri="{FF2B5EF4-FFF2-40B4-BE49-F238E27FC236}">
                <a16:creationId xmlns:a16="http://schemas.microsoft.com/office/drawing/2014/main" id="{1509763A-B48C-4929-8910-B50CF51062B0}"/>
              </a:ext>
            </a:extLst>
          </p:cNvPr>
          <p:cNvSpPr txBox="1"/>
          <p:nvPr/>
        </p:nvSpPr>
        <p:spPr>
          <a:xfrm>
            <a:off x="866450" y="2843661"/>
            <a:ext cx="10470775" cy="3170099"/>
          </a:xfrm>
          <a:prstGeom prst="rect">
            <a:avLst/>
          </a:prstGeom>
          <a:noFill/>
        </p:spPr>
        <p:txBody>
          <a:bodyPr wrap="square" numCol="2">
            <a:spAutoFit/>
          </a:bodyPr>
          <a:lstStyle/>
          <a:p>
            <a:pPr marL="171450" indent="-171450">
              <a:buFont typeface="Arial" panose="020B0604020202020204" pitchFamily="34" charset="0"/>
              <a:buChar char="•"/>
            </a:pPr>
            <a:r>
              <a:rPr lang="en-US" sz="2000" dirty="0">
                <a:latin typeface="BestDefense" panose="020F0502020204030203" pitchFamily="34" charset="0"/>
              </a:rPr>
              <a:t>Debt management</a:t>
            </a:r>
          </a:p>
          <a:p>
            <a:pPr marL="171450" indent="-171450">
              <a:buFont typeface="Arial" panose="020B0604020202020204" pitchFamily="34" charset="0"/>
              <a:buChar char="•"/>
            </a:pPr>
            <a:r>
              <a:rPr lang="en-US" sz="2000" dirty="0">
                <a:latin typeface="BestDefense" panose="020F0502020204030203" pitchFamily="34" charset="0"/>
              </a:rPr>
              <a:t>Financial budgeting  </a:t>
            </a:r>
          </a:p>
          <a:p>
            <a:pPr marL="171450" indent="-171450">
              <a:buFont typeface="Arial" panose="020B0604020202020204" pitchFamily="34" charset="0"/>
              <a:buChar char="•"/>
            </a:pPr>
            <a:r>
              <a:rPr lang="en-US" sz="2000" dirty="0">
                <a:latin typeface="BestDefense" panose="020F0502020204030203" pitchFamily="34" charset="0"/>
              </a:rPr>
              <a:t>Actions that impact your credit rating</a:t>
            </a:r>
          </a:p>
          <a:p>
            <a:pPr marL="171450" indent="-171450">
              <a:buFont typeface="Arial" panose="020B0604020202020204" pitchFamily="34" charset="0"/>
              <a:buChar char="•"/>
            </a:pPr>
            <a:r>
              <a:rPr lang="en-US" sz="2000" dirty="0">
                <a:latin typeface="BestDefense" panose="020F0502020204030203" pitchFamily="34" charset="0"/>
              </a:rPr>
              <a:t>Identity Theft Risk Management</a:t>
            </a:r>
          </a:p>
          <a:p>
            <a:pPr marL="171450" indent="-171450">
              <a:buFont typeface="Arial" panose="020B0604020202020204" pitchFamily="34" charset="0"/>
              <a:buChar char="•"/>
            </a:pPr>
            <a:r>
              <a:rPr lang="en-US" sz="2000" dirty="0">
                <a:latin typeface="BestDefense" panose="020F0502020204030203" pitchFamily="34" charset="0"/>
              </a:rPr>
              <a:t>Reducing exposure to identity theft</a:t>
            </a:r>
          </a:p>
          <a:p>
            <a:pPr marL="171450" indent="-171450">
              <a:buFont typeface="Arial" panose="020B0604020202020204" pitchFamily="34" charset="0"/>
              <a:buChar char="•"/>
            </a:pPr>
            <a:r>
              <a:rPr lang="en-US" sz="2000" dirty="0">
                <a:latin typeface="BestDefense" panose="020F0502020204030203" pitchFamily="34" charset="0"/>
              </a:rPr>
              <a:t>How new credit report entries can impact credit ratings</a:t>
            </a:r>
          </a:p>
          <a:p>
            <a:pPr marL="171450" indent="-171450">
              <a:buFont typeface="Arial" panose="020B0604020202020204" pitchFamily="34" charset="0"/>
              <a:buChar char="•"/>
            </a:pPr>
            <a:r>
              <a:rPr lang="en-US" sz="2000" dirty="0">
                <a:latin typeface="BestDefense" panose="020F0502020204030203" pitchFamily="34" charset="0"/>
              </a:rPr>
              <a:t>How credit scores influence loans and interest rates</a:t>
            </a:r>
          </a:p>
          <a:p>
            <a:pPr marL="171450" indent="-171450">
              <a:buFont typeface="Arial" panose="020B0604020202020204" pitchFamily="34" charset="0"/>
              <a:buChar char="•"/>
            </a:pPr>
            <a:r>
              <a:rPr lang="en-US" sz="2000" dirty="0">
                <a:latin typeface="BestDefense" panose="020F0502020204030203" pitchFamily="34" charset="0"/>
              </a:rPr>
              <a:t>Causes of credit score changes</a:t>
            </a:r>
          </a:p>
          <a:p>
            <a:pPr marL="171450" indent="-171450">
              <a:buFont typeface="Arial" panose="020B0604020202020204" pitchFamily="34" charset="0"/>
              <a:buChar char="•"/>
            </a:pPr>
            <a:r>
              <a:rPr lang="en-US" sz="2000" dirty="0">
                <a:latin typeface="BestDefense" panose="020F0502020204030203" pitchFamily="34" charset="0"/>
              </a:rPr>
              <a:t>How collections and inquiries affect credit reports</a:t>
            </a:r>
          </a:p>
          <a:p>
            <a:pPr marL="171450" indent="-171450">
              <a:buFont typeface="Arial" panose="020B0604020202020204" pitchFamily="34" charset="0"/>
              <a:buChar char="•"/>
            </a:pPr>
            <a:r>
              <a:rPr lang="en-US" sz="2000" dirty="0">
                <a:latin typeface="BestDefense" panose="020F0502020204030203" pitchFamily="34" charset="0"/>
              </a:rPr>
              <a:t>Reviewing suspicious activity</a:t>
            </a:r>
          </a:p>
          <a:p>
            <a:pPr marL="171450" indent="-171450">
              <a:buFont typeface="Arial" panose="020B0604020202020204" pitchFamily="34" charset="0"/>
              <a:buChar char="•"/>
            </a:pPr>
            <a:r>
              <a:rPr lang="en-US" sz="2000" dirty="0">
                <a:latin typeface="BestDefense" panose="020F0502020204030203" pitchFamily="34" charset="0"/>
              </a:rPr>
              <a:t>How to build credit</a:t>
            </a:r>
          </a:p>
          <a:p>
            <a:pPr marL="171450" indent="-171450">
              <a:buFont typeface="Arial" panose="020B0604020202020204" pitchFamily="34" charset="0"/>
              <a:buChar char="•"/>
            </a:pPr>
            <a:r>
              <a:rPr lang="en-US" sz="2000" dirty="0">
                <a:latin typeface="BestDefense" panose="020F0502020204030203" pitchFamily="34" charset="0"/>
              </a:rPr>
              <a:t>Home buying coaching</a:t>
            </a:r>
          </a:p>
          <a:p>
            <a:pPr marL="171450" indent="-171450">
              <a:buFont typeface="Arial" panose="020B0604020202020204" pitchFamily="34" charset="0"/>
              <a:buChar char="•"/>
            </a:pPr>
            <a:r>
              <a:rPr lang="en-US" sz="2000" dirty="0">
                <a:latin typeface="BestDefense" panose="020F0502020204030203" pitchFamily="34" charset="0"/>
              </a:rPr>
              <a:t>Mortgage Risks and Education</a:t>
            </a:r>
          </a:p>
          <a:p>
            <a:pPr marL="171450" indent="-171450">
              <a:buFont typeface="Arial" panose="020B0604020202020204" pitchFamily="34" charset="0"/>
              <a:buChar char="•"/>
            </a:pPr>
            <a:r>
              <a:rPr lang="en-US" sz="2000" dirty="0">
                <a:latin typeface="BestDefense" panose="020F0502020204030203" pitchFamily="34" charset="0"/>
              </a:rPr>
              <a:t>Creating a Budget</a:t>
            </a:r>
          </a:p>
          <a:p>
            <a:pPr marL="171450" indent="-171450">
              <a:buFont typeface="Arial" panose="020B0604020202020204" pitchFamily="34" charset="0"/>
              <a:buChar char="•"/>
            </a:pPr>
            <a:r>
              <a:rPr lang="en-US" sz="2000" dirty="0">
                <a:latin typeface="BestDefense" panose="020F0502020204030203" pitchFamily="34" charset="0"/>
              </a:rPr>
              <a:t>Spending Habits</a:t>
            </a:r>
          </a:p>
          <a:p>
            <a:pPr marL="171450" indent="-171450">
              <a:buFont typeface="Arial" panose="020B0604020202020204" pitchFamily="34" charset="0"/>
              <a:buChar char="•"/>
            </a:pPr>
            <a:r>
              <a:rPr lang="en-US" sz="2000" dirty="0">
                <a:latin typeface="BestDefense" panose="020F0502020204030203" pitchFamily="34" charset="0"/>
              </a:rPr>
              <a:t>How debt settlement affects credit score</a:t>
            </a:r>
          </a:p>
          <a:p>
            <a:pPr marL="171450" indent="-171450">
              <a:buFont typeface="Arial" panose="020B0604020202020204" pitchFamily="34" charset="0"/>
              <a:buChar char="•"/>
            </a:pPr>
            <a:r>
              <a:rPr lang="en-US" sz="2000" dirty="0">
                <a:latin typeface="BestDefense" panose="020F0502020204030203" pitchFamily="34" charset="0"/>
              </a:rPr>
              <a:t>Understanding credit card APR</a:t>
            </a:r>
          </a:p>
        </p:txBody>
      </p:sp>
      <p:sp>
        <p:nvSpPr>
          <p:cNvPr id="9" name="TextBox 8">
            <a:extLst>
              <a:ext uri="{FF2B5EF4-FFF2-40B4-BE49-F238E27FC236}">
                <a16:creationId xmlns:a16="http://schemas.microsoft.com/office/drawing/2014/main" id="{742326F1-0F64-4B9E-A895-45563AA9A76C}"/>
              </a:ext>
            </a:extLst>
          </p:cNvPr>
          <p:cNvSpPr txBox="1"/>
          <p:nvPr/>
        </p:nvSpPr>
        <p:spPr>
          <a:xfrm>
            <a:off x="866450" y="2294154"/>
            <a:ext cx="6096000" cy="523220"/>
          </a:xfrm>
          <a:prstGeom prst="rect">
            <a:avLst/>
          </a:prstGeom>
          <a:noFill/>
        </p:spPr>
        <p:txBody>
          <a:bodyPr wrap="square">
            <a:spAutoFit/>
          </a:bodyPr>
          <a:lstStyle/>
          <a:p>
            <a:r>
              <a:rPr lang="en-US" sz="2800" b="1" dirty="0">
                <a:latin typeface="BestDefense" panose="020F0502020204030203" pitchFamily="34" charset="0"/>
              </a:rPr>
              <a:t>Receive counseling on:</a:t>
            </a:r>
          </a:p>
        </p:txBody>
      </p:sp>
      <p:sp>
        <p:nvSpPr>
          <p:cNvPr id="8" name="TextBox 7">
            <a:extLst>
              <a:ext uri="{FF2B5EF4-FFF2-40B4-BE49-F238E27FC236}">
                <a16:creationId xmlns:a16="http://schemas.microsoft.com/office/drawing/2014/main" id="{DB78782A-4EE9-4133-B83D-68B1E82A3457}"/>
              </a:ext>
            </a:extLst>
          </p:cNvPr>
          <p:cNvSpPr txBox="1"/>
          <p:nvPr/>
        </p:nvSpPr>
        <p:spPr>
          <a:xfrm>
            <a:off x="865554" y="6366059"/>
            <a:ext cx="8289204" cy="338554"/>
          </a:xfrm>
          <a:prstGeom prst="rect">
            <a:avLst/>
          </a:prstGeom>
          <a:noFill/>
        </p:spPr>
        <p:txBody>
          <a:bodyPr wrap="square">
            <a:spAutoFit/>
          </a:bodyPr>
          <a:lstStyle/>
          <a:p>
            <a:r>
              <a:rPr lang="en-US" sz="1600" b="1" i="1" dirty="0">
                <a:latin typeface="BestDefense" panose="020F0502020204030203" pitchFamily="34" charset="0"/>
              </a:rPr>
              <a:t>Please note:</a:t>
            </a:r>
            <a:r>
              <a:rPr lang="en-US" sz="1600" i="1" dirty="0">
                <a:latin typeface="BestDefense" panose="020F0502020204030203" pitchFamily="34" charset="0"/>
              </a:rPr>
              <a:t> The Credit Counseling and Education feature is for Dual Plans only.</a:t>
            </a:r>
            <a:endParaRPr lang="en-US" sz="1600" i="1" dirty="0"/>
          </a:p>
        </p:txBody>
      </p:sp>
      <p:grpSp>
        <p:nvGrpSpPr>
          <p:cNvPr id="10" name="Group 9">
            <a:extLst>
              <a:ext uri="{FF2B5EF4-FFF2-40B4-BE49-F238E27FC236}">
                <a16:creationId xmlns:a16="http://schemas.microsoft.com/office/drawing/2014/main" id="{DD8C570E-2F3B-4A8E-BDF2-8D1AE758A7B5}"/>
              </a:ext>
            </a:extLst>
          </p:cNvPr>
          <p:cNvGrpSpPr/>
          <p:nvPr/>
        </p:nvGrpSpPr>
        <p:grpSpPr>
          <a:xfrm>
            <a:off x="11061290" y="6319920"/>
            <a:ext cx="1055985" cy="484739"/>
            <a:chOff x="11061290" y="6319920"/>
            <a:chExt cx="1055985" cy="484739"/>
          </a:xfrm>
        </p:grpSpPr>
        <p:sp>
          <p:nvSpPr>
            <p:cNvPr id="12" name="Rectangle 11">
              <a:extLst>
                <a:ext uri="{FF2B5EF4-FFF2-40B4-BE49-F238E27FC236}">
                  <a16:creationId xmlns:a16="http://schemas.microsoft.com/office/drawing/2014/main" id="{A32A9E3A-373A-46F7-8045-DABA1E3D3681}"/>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265F94F4-C93E-4C9D-9D37-DFF6F4B6C9EE}"/>
                </a:ext>
              </a:extLst>
            </p:cNvPr>
            <p:cNvPicPr>
              <a:picLocks noChangeAspect="1"/>
            </p:cNvPicPr>
            <p:nvPr/>
          </p:nvPicPr>
          <p:blipFill rotWithShape="1">
            <a:blip r:embed="rId3"/>
            <a:srcRect r="77063" b="7532"/>
            <a:stretch/>
          </p:blipFill>
          <p:spPr>
            <a:xfrm>
              <a:off x="11522497" y="6334422"/>
              <a:ext cx="486011" cy="470237"/>
            </a:xfrm>
            <a:prstGeom prst="rect">
              <a:avLst/>
            </a:prstGeom>
          </p:spPr>
        </p:pic>
      </p:grpSp>
      <p:pic>
        <p:nvPicPr>
          <p:cNvPr id="14" name="Picture 13" descr="A picture containing graphical user interface&#10;&#10;Description automatically generated">
            <a:extLst>
              <a:ext uri="{FF2B5EF4-FFF2-40B4-BE49-F238E27FC236}">
                <a16:creationId xmlns:a16="http://schemas.microsoft.com/office/drawing/2014/main" id="{30833A34-467C-4C08-AC36-378AF180C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24" y="267135"/>
            <a:ext cx="2834640" cy="519080"/>
          </a:xfrm>
          <a:prstGeom prst="rect">
            <a:avLst/>
          </a:prstGeom>
        </p:spPr>
      </p:pic>
    </p:spTree>
    <p:extLst>
      <p:ext uri="{BB962C8B-B14F-4D97-AF65-F5344CB8AC3E}">
        <p14:creationId xmlns:p14="http://schemas.microsoft.com/office/powerpoint/2010/main" val="31254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2AD814-FAA8-4134-B789-DA009FCD607B}"/>
              </a:ext>
            </a:extLst>
          </p:cNvPr>
          <p:cNvSpPr>
            <a:spLocks noGrp="1"/>
          </p:cNvSpPr>
          <p:nvPr>
            <p:ph sz="quarter" idx="10"/>
          </p:nvPr>
        </p:nvSpPr>
        <p:spPr>
          <a:xfrm>
            <a:off x="3496235" y="1248048"/>
            <a:ext cx="4242450" cy="4388040"/>
          </a:xfrm>
        </p:spPr>
        <p:txBody>
          <a:bodyPr>
            <a:normAutofit fontScale="77500" lnSpcReduction="20000"/>
          </a:bodyPr>
          <a:lstStyle/>
          <a:p>
            <a:r>
              <a:rPr lang="en-US" sz="3100" b="1" dirty="0">
                <a:solidFill>
                  <a:schemeClr val="tx1"/>
                </a:solidFill>
                <a:latin typeface="BestDefense" panose="020F0502020204030203" pitchFamily="34" charset="0"/>
                <a:cs typeface="Arial" panose="020B0604020202020204" pitchFamily="34" charset="0"/>
              </a:rPr>
              <a:t>Benefits:</a:t>
            </a:r>
          </a:p>
          <a:p>
            <a:pPr marL="457200" indent="-457200">
              <a:buFont typeface="Arial" panose="020B0604020202020204" pitchFamily="34" charset="0"/>
              <a:buChar char="•"/>
            </a:pPr>
            <a:r>
              <a:rPr lang="en-US" sz="2600" dirty="0">
                <a:solidFill>
                  <a:schemeClr val="tx1"/>
                </a:solidFill>
                <a:latin typeface="BestDefense" panose="020F0502020204030203" pitchFamily="34" charset="0"/>
                <a:cs typeface="Arial" panose="020B0604020202020204" pitchFamily="34" charset="0"/>
              </a:rPr>
              <a:t>Personal Legal Advice on unlimited issues</a:t>
            </a:r>
          </a:p>
          <a:p>
            <a:pPr marL="457200" indent="-457200">
              <a:lnSpc>
                <a:spcPct val="103000"/>
              </a:lnSpc>
              <a:buFont typeface="Arial" panose="020B0604020202020204" pitchFamily="34" charset="0"/>
              <a:buChar char="•"/>
            </a:pPr>
            <a:r>
              <a:rPr lang="en-US" sz="2600" dirty="0">
                <a:solidFill>
                  <a:schemeClr val="tx1"/>
                </a:solidFill>
                <a:latin typeface="BestDefense" panose="020F0502020204030203" pitchFamily="34" charset="0"/>
                <a:cs typeface="Arial" panose="020B0604020202020204" pitchFamily="34" charset="0"/>
              </a:rPr>
              <a:t>24/7 Emergency Access for covered situations</a:t>
            </a:r>
          </a:p>
          <a:p>
            <a:pPr marL="457200" indent="-457200">
              <a:lnSpc>
                <a:spcPct val="103000"/>
              </a:lnSpc>
              <a:buFont typeface="Arial" panose="020B0604020202020204" pitchFamily="34" charset="0"/>
              <a:buChar char="•"/>
            </a:pPr>
            <a:r>
              <a:rPr lang="en-US" sz="2600" dirty="0">
                <a:solidFill>
                  <a:schemeClr val="tx1"/>
                </a:solidFill>
                <a:latin typeface="BestDefense" panose="020F0502020204030203" pitchFamily="34" charset="0"/>
                <a:cs typeface="Arial" panose="020B0604020202020204" pitchFamily="34" charset="0"/>
              </a:rPr>
              <a:t>Letters/Calls made on your behalf</a:t>
            </a:r>
          </a:p>
          <a:p>
            <a:pPr marL="457200" indent="-457200">
              <a:lnSpc>
                <a:spcPct val="103000"/>
              </a:lnSpc>
              <a:buFont typeface="Arial" panose="020B0604020202020204" pitchFamily="34" charset="0"/>
              <a:buChar char="•"/>
            </a:pPr>
            <a:r>
              <a:rPr lang="en-US" sz="2600" dirty="0">
                <a:solidFill>
                  <a:schemeClr val="tx1"/>
                </a:solidFill>
                <a:latin typeface="BestDefense" panose="020F0502020204030203" pitchFamily="34" charset="0"/>
                <a:cs typeface="Arial" panose="020B0604020202020204" pitchFamily="34" charset="0"/>
              </a:rPr>
              <a:t>Contracts/Documents reviewed, up to 15 pages each</a:t>
            </a:r>
          </a:p>
          <a:p>
            <a:pPr marL="457200" indent="-457200">
              <a:lnSpc>
                <a:spcPct val="103000"/>
              </a:lnSpc>
              <a:buFont typeface="Arial" panose="020B0604020202020204" pitchFamily="34" charset="0"/>
              <a:buChar char="•"/>
            </a:pPr>
            <a:r>
              <a:rPr lang="en-US" sz="2600" dirty="0">
                <a:solidFill>
                  <a:schemeClr val="tx1"/>
                </a:solidFill>
                <a:latin typeface="BestDefense" panose="020F0502020204030203" pitchFamily="34" charset="0"/>
                <a:cs typeface="Arial" panose="020B0604020202020204" pitchFamily="34" charset="0"/>
              </a:rPr>
              <a:t>Lawyers prepare your Will/Living Will/Health Care Power of Attorney</a:t>
            </a:r>
          </a:p>
          <a:p>
            <a:endParaRPr lang="en-US" dirty="0">
              <a:latin typeface="BestDefense" panose="020F0502020204030203" pitchFamily="34" charset="0"/>
            </a:endParaRPr>
          </a:p>
        </p:txBody>
      </p:sp>
      <p:sp>
        <p:nvSpPr>
          <p:cNvPr id="8" name="TextBox 7">
            <a:extLst>
              <a:ext uri="{FF2B5EF4-FFF2-40B4-BE49-F238E27FC236}">
                <a16:creationId xmlns:a16="http://schemas.microsoft.com/office/drawing/2014/main" id="{3583759E-7ED6-41CC-96F6-33459C186CE3}"/>
              </a:ext>
            </a:extLst>
          </p:cNvPr>
          <p:cNvSpPr txBox="1"/>
          <p:nvPr/>
        </p:nvSpPr>
        <p:spPr>
          <a:xfrm>
            <a:off x="219155" y="6255548"/>
            <a:ext cx="10978187" cy="477054"/>
          </a:xfrm>
          <a:prstGeom prst="rect">
            <a:avLst/>
          </a:prstGeom>
          <a:noFill/>
        </p:spPr>
        <p:txBody>
          <a:bodyPr wrap="square" rtlCol="0">
            <a:spAutoFit/>
          </a:bodyPr>
          <a:lstStyle/>
          <a:p>
            <a:pPr lvl="0" defTabSz="609585">
              <a:lnSpc>
                <a:spcPts val="1333"/>
              </a:lnSpc>
              <a:spcBef>
                <a:spcPts val="400"/>
              </a:spcBef>
              <a:defRPr/>
            </a:pPr>
            <a:r>
              <a:rPr lang="en-US" sz="1100" dirty="0">
                <a:latin typeface="BestDefense" panose="020F0502020204030203" pitchFamily="34" charset="0"/>
              </a:rPr>
              <a:t>*90 Day waiting period applies. Limitations may apply. Service and benefits vary by state/province. </a:t>
            </a:r>
          </a:p>
          <a:p>
            <a:pPr lvl="0" defTabSz="609585">
              <a:lnSpc>
                <a:spcPts val="1333"/>
              </a:lnSpc>
              <a:spcBef>
                <a:spcPts val="400"/>
              </a:spcBef>
              <a:defRPr/>
            </a:pPr>
            <a:r>
              <a:rPr lang="en-US" sz="1100" dirty="0">
                <a:latin typeface="BestDefense" panose="020F0502020204030203" pitchFamily="34" charset="0"/>
              </a:rPr>
              <a:t>Please review contract for complete terms, conditions and limitations before purchase. </a:t>
            </a:r>
          </a:p>
        </p:txBody>
      </p:sp>
      <p:sp>
        <p:nvSpPr>
          <p:cNvPr id="11" name="TextBox 10">
            <a:extLst>
              <a:ext uri="{FF2B5EF4-FFF2-40B4-BE49-F238E27FC236}">
                <a16:creationId xmlns:a16="http://schemas.microsoft.com/office/drawing/2014/main" id="{C2683B94-8CAA-404D-8248-7B5BC846DC0D}"/>
              </a:ext>
            </a:extLst>
          </p:cNvPr>
          <p:cNvSpPr txBox="1"/>
          <p:nvPr/>
        </p:nvSpPr>
        <p:spPr>
          <a:xfrm>
            <a:off x="7738685" y="1670961"/>
            <a:ext cx="4379472" cy="2862322"/>
          </a:xfrm>
          <a:prstGeom prst="rect">
            <a:avLst/>
          </a:prstGeom>
          <a:noFill/>
        </p:spPr>
        <p:txBody>
          <a:bodyPr wrap="square" rtlCol="0">
            <a:spAutoFit/>
          </a:bodyPr>
          <a:lstStyle/>
          <a:p>
            <a:pPr marL="342900" indent="-342900">
              <a:buClr>
                <a:schemeClr val="accent1"/>
              </a:buClr>
              <a:buFont typeface="Arial" panose="020B0604020202020204" pitchFamily="34" charset="0"/>
              <a:buChar char="•"/>
            </a:pPr>
            <a:r>
              <a:rPr lang="en-US" sz="2000" dirty="0">
                <a:latin typeface="BestDefense" panose="020F0502020204030203" pitchFamily="34" charset="0"/>
                <a:cs typeface="Arial" panose="020B0604020202020204" pitchFamily="34" charset="0"/>
              </a:rPr>
              <a:t>Traffic Related Issues</a:t>
            </a:r>
          </a:p>
          <a:p>
            <a:pPr marL="342900" indent="-342900">
              <a:buClr>
                <a:schemeClr val="accent1"/>
              </a:buClr>
              <a:buFont typeface="Arial" panose="020B0604020202020204" pitchFamily="34" charset="0"/>
              <a:buChar char="•"/>
            </a:pPr>
            <a:endParaRPr lang="en-US" sz="2000" b="1" dirty="0">
              <a:latin typeface="BestDefense" panose="020F0502020204030203" pitchFamily="34" charset="0"/>
              <a:cs typeface="Arial" panose="020B0604020202020204" pitchFamily="34" charset="0"/>
            </a:endParaRPr>
          </a:p>
          <a:p>
            <a:pPr marL="342900" indent="-342900">
              <a:buClr>
                <a:schemeClr val="accent1"/>
              </a:buClr>
              <a:buFont typeface="Arial" panose="020B0604020202020204" pitchFamily="34" charset="0"/>
              <a:buChar char="•"/>
            </a:pPr>
            <a:r>
              <a:rPr lang="en-US" sz="2000" dirty="0">
                <a:latin typeface="BestDefense" panose="020F0502020204030203" pitchFamily="34" charset="0"/>
                <a:cs typeface="Arial" panose="020B0604020202020204" pitchFamily="34" charset="0"/>
              </a:rPr>
              <a:t>IRS Audit Assistance</a:t>
            </a:r>
          </a:p>
          <a:p>
            <a:pPr marL="342900" indent="-342900">
              <a:buClr>
                <a:schemeClr val="accent1"/>
              </a:buClr>
              <a:buFont typeface="Arial" panose="020B0604020202020204" pitchFamily="34" charset="0"/>
              <a:buChar char="•"/>
            </a:pPr>
            <a:endParaRPr lang="en-US" sz="2000" b="1" dirty="0">
              <a:latin typeface="BestDefense" panose="020F0502020204030203" pitchFamily="34" charset="0"/>
              <a:cs typeface="Arial" panose="020B0604020202020204" pitchFamily="34" charset="0"/>
            </a:endParaRPr>
          </a:p>
          <a:p>
            <a:pPr marL="342900" indent="-342900">
              <a:buClr>
                <a:schemeClr val="accent1"/>
              </a:buClr>
              <a:buFont typeface="Arial" panose="020B0604020202020204" pitchFamily="34" charset="0"/>
              <a:buChar char="•"/>
            </a:pPr>
            <a:r>
              <a:rPr lang="en-US" sz="2000" dirty="0">
                <a:latin typeface="BestDefense" panose="020F0502020204030203" pitchFamily="34" charset="0"/>
                <a:cs typeface="Arial" panose="020B0604020202020204" pitchFamily="34" charset="0"/>
              </a:rPr>
              <a:t>Trial Defense</a:t>
            </a:r>
          </a:p>
          <a:p>
            <a:pPr marL="342900" indent="-342900">
              <a:buClr>
                <a:schemeClr val="accent1"/>
              </a:buClr>
              <a:buFont typeface="Arial" panose="020B0604020202020204" pitchFamily="34" charset="0"/>
              <a:buChar char="•"/>
            </a:pPr>
            <a:endParaRPr lang="en-US" sz="2000" b="1" dirty="0">
              <a:latin typeface="BestDefense" panose="020F0502020204030203" pitchFamily="34" charset="0"/>
              <a:cs typeface="Arial" panose="020B0604020202020204" pitchFamily="34" charset="0"/>
            </a:endParaRPr>
          </a:p>
          <a:p>
            <a:pPr marL="342900" indent="-342900">
              <a:buClr>
                <a:schemeClr val="accent1"/>
              </a:buClr>
              <a:buFont typeface="Arial" panose="020B0604020202020204" pitchFamily="34" charset="0"/>
              <a:buChar char="•"/>
            </a:pPr>
            <a:r>
              <a:rPr lang="en-US" sz="2000" dirty="0">
                <a:latin typeface="BestDefense" panose="020F0502020204030203" pitchFamily="34" charset="0"/>
                <a:cs typeface="Arial" panose="020B0604020202020204" pitchFamily="34" charset="0"/>
              </a:rPr>
              <a:t>Family/Domestic Services*</a:t>
            </a:r>
          </a:p>
          <a:p>
            <a:pPr marL="342900" indent="-342900">
              <a:buClr>
                <a:schemeClr val="accent1"/>
              </a:buClr>
              <a:buFont typeface="Arial" panose="020B0604020202020204" pitchFamily="34" charset="0"/>
              <a:buChar char="•"/>
            </a:pPr>
            <a:endParaRPr lang="en-US" sz="2000" dirty="0">
              <a:latin typeface="BestDefense" panose="020F0502020204030203" pitchFamily="34" charset="0"/>
              <a:cs typeface="Arial" panose="020B0604020202020204" pitchFamily="34" charset="0"/>
            </a:endParaRPr>
          </a:p>
          <a:p>
            <a:pPr marL="342900" indent="-342900">
              <a:buClr>
                <a:schemeClr val="accent1"/>
              </a:buClr>
              <a:buFont typeface="Arial" panose="020B0604020202020204" pitchFamily="34" charset="0"/>
              <a:buChar char="•"/>
            </a:pPr>
            <a:r>
              <a:rPr lang="en-US" sz="2000" dirty="0">
                <a:latin typeface="BestDefense" panose="020F0502020204030203" pitchFamily="34" charset="0"/>
                <a:cs typeface="Arial" panose="020B0604020202020204" pitchFamily="34" charset="0"/>
              </a:rPr>
              <a:t>25% Preferred Member Discounts</a:t>
            </a:r>
          </a:p>
        </p:txBody>
      </p:sp>
      <p:sp>
        <p:nvSpPr>
          <p:cNvPr id="4" name="TextBox 3">
            <a:extLst>
              <a:ext uri="{FF2B5EF4-FFF2-40B4-BE49-F238E27FC236}">
                <a16:creationId xmlns:a16="http://schemas.microsoft.com/office/drawing/2014/main" id="{C55A0E89-70D6-4DA4-930E-DBD099A84539}"/>
              </a:ext>
            </a:extLst>
          </p:cNvPr>
          <p:cNvSpPr txBox="1"/>
          <p:nvPr/>
        </p:nvSpPr>
        <p:spPr>
          <a:xfrm>
            <a:off x="8096099" y="4873165"/>
            <a:ext cx="3749040" cy="646331"/>
          </a:xfrm>
          <a:prstGeom prst="rect">
            <a:avLst/>
          </a:prstGeom>
          <a:solidFill>
            <a:srgbClr val="8124BB"/>
          </a:solidFill>
        </p:spPr>
        <p:txBody>
          <a:bodyPr wrap="square" rtlCol="0">
            <a:spAutoFit/>
          </a:bodyPr>
          <a:lstStyle/>
          <a:p>
            <a:pPr algn="ctr"/>
            <a:r>
              <a:rPr lang="en-US" sz="2000" dirty="0">
                <a:solidFill>
                  <a:schemeClr val="bg1"/>
                </a:solidFill>
                <a:latin typeface="BestDefense" panose="020F0502020204030203" pitchFamily="34" charset="0"/>
              </a:rPr>
              <a:t>LegalShield Benefits</a:t>
            </a:r>
          </a:p>
          <a:p>
            <a:pPr algn="ctr"/>
            <a:r>
              <a:rPr lang="en-US" sz="1600" dirty="0">
                <a:solidFill>
                  <a:schemeClr val="bg1"/>
                </a:solidFill>
                <a:latin typeface="BestDefense" panose="020F0502020204030203" pitchFamily="34" charset="0"/>
              </a:rPr>
              <a:t>A law firm in the palm of your hand!</a:t>
            </a:r>
          </a:p>
        </p:txBody>
      </p:sp>
      <p:pic>
        <p:nvPicPr>
          <p:cNvPr id="10" name="Picture 9" descr="Logo&#10;&#10;Description automatically generated">
            <a:extLst>
              <a:ext uri="{FF2B5EF4-FFF2-40B4-BE49-F238E27FC236}">
                <a16:creationId xmlns:a16="http://schemas.microsoft.com/office/drawing/2014/main" id="{AC71C4ED-8ACA-4F6E-AB1F-92E3B3DEB4E8}"/>
              </a:ext>
            </a:extLst>
          </p:cNvPr>
          <p:cNvPicPr>
            <a:picLocks noChangeAspect="1"/>
          </p:cNvPicPr>
          <p:nvPr/>
        </p:nvPicPr>
        <p:blipFill>
          <a:blip r:embed="rId2"/>
          <a:stretch>
            <a:fillRect/>
          </a:stretch>
        </p:blipFill>
        <p:spPr>
          <a:xfrm>
            <a:off x="4399026" y="229860"/>
            <a:ext cx="4242450" cy="1018188"/>
          </a:xfrm>
          <a:prstGeom prst="rect">
            <a:avLst/>
          </a:prstGeom>
        </p:spPr>
      </p:pic>
      <p:grpSp>
        <p:nvGrpSpPr>
          <p:cNvPr id="6" name="Group 5">
            <a:extLst>
              <a:ext uri="{FF2B5EF4-FFF2-40B4-BE49-F238E27FC236}">
                <a16:creationId xmlns:a16="http://schemas.microsoft.com/office/drawing/2014/main" id="{290245B8-99C5-4780-8286-1EBFD612D909}"/>
              </a:ext>
            </a:extLst>
          </p:cNvPr>
          <p:cNvGrpSpPr/>
          <p:nvPr/>
        </p:nvGrpSpPr>
        <p:grpSpPr>
          <a:xfrm>
            <a:off x="11061290" y="6319920"/>
            <a:ext cx="1055985" cy="484739"/>
            <a:chOff x="11061290" y="6319920"/>
            <a:chExt cx="1055985" cy="484739"/>
          </a:xfrm>
        </p:grpSpPr>
        <p:sp>
          <p:nvSpPr>
            <p:cNvPr id="14" name="Rectangle 13">
              <a:extLst>
                <a:ext uri="{FF2B5EF4-FFF2-40B4-BE49-F238E27FC236}">
                  <a16:creationId xmlns:a16="http://schemas.microsoft.com/office/drawing/2014/main" id="{DD17DF03-3E05-4A80-A39A-96BE9EDE9D85}"/>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19B08DF8-2490-4F45-A5BA-EB080E3130C8}"/>
                </a:ext>
              </a:extLst>
            </p:cNvPr>
            <p:cNvPicPr>
              <a:picLocks noChangeAspect="1"/>
            </p:cNvPicPr>
            <p:nvPr/>
          </p:nvPicPr>
          <p:blipFill rotWithShape="1">
            <a:blip r:embed="rId2"/>
            <a:srcRect r="77063" b="7532"/>
            <a:stretch/>
          </p:blipFill>
          <p:spPr>
            <a:xfrm>
              <a:off x="11522497" y="6334422"/>
              <a:ext cx="486011" cy="470237"/>
            </a:xfrm>
            <a:prstGeom prst="rect">
              <a:avLst/>
            </a:prstGeom>
          </p:spPr>
        </p:pic>
      </p:grpSp>
      <p:pic>
        <p:nvPicPr>
          <p:cNvPr id="15" name="Picture 14">
            <a:extLst>
              <a:ext uri="{FF2B5EF4-FFF2-40B4-BE49-F238E27FC236}">
                <a16:creationId xmlns:a16="http://schemas.microsoft.com/office/drawing/2014/main" id="{28124D8A-0400-49C4-AD59-141505056F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075" y="616499"/>
            <a:ext cx="2614764" cy="5190849"/>
          </a:xfrm>
          <a:prstGeom prst="rect">
            <a:avLst/>
          </a:prstGeom>
        </p:spPr>
      </p:pic>
      <p:pic>
        <p:nvPicPr>
          <p:cNvPr id="20" name="Picture 19">
            <a:extLst>
              <a:ext uri="{FF2B5EF4-FFF2-40B4-BE49-F238E27FC236}">
                <a16:creationId xmlns:a16="http://schemas.microsoft.com/office/drawing/2014/main" id="{048DC2A3-209E-4713-ADD5-16ED72A18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336" y="2711364"/>
            <a:ext cx="1108554" cy="1109738"/>
          </a:xfrm>
          <a:prstGeom prst="rect">
            <a:avLst/>
          </a:prstGeom>
        </p:spPr>
      </p:pic>
    </p:spTree>
    <p:extLst>
      <p:ext uri="{BB962C8B-B14F-4D97-AF65-F5344CB8AC3E}">
        <p14:creationId xmlns:p14="http://schemas.microsoft.com/office/powerpoint/2010/main" val="886528045"/>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70C0-8754-45E5-9D74-7E9995E5F5FC}"/>
              </a:ext>
            </a:extLst>
          </p:cNvPr>
          <p:cNvSpPr>
            <a:spLocks noGrp="1"/>
          </p:cNvSpPr>
          <p:nvPr>
            <p:ph type="title"/>
          </p:nvPr>
        </p:nvSpPr>
        <p:spPr>
          <a:xfrm>
            <a:off x="856047" y="228600"/>
            <a:ext cx="10515600" cy="1101408"/>
          </a:xfrm>
        </p:spPr>
        <p:txBody>
          <a:bodyPr/>
          <a:lstStyle/>
          <a:p>
            <a:r>
              <a:rPr lang="en-US"/>
              <a:t> </a:t>
            </a:r>
          </a:p>
        </p:txBody>
      </p:sp>
      <p:graphicFrame>
        <p:nvGraphicFramePr>
          <p:cNvPr id="5" name="Content Placeholder 4">
            <a:extLst>
              <a:ext uri="{FF2B5EF4-FFF2-40B4-BE49-F238E27FC236}">
                <a16:creationId xmlns:a16="http://schemas.microsoft.com/office/drawing/2014/main" id="{1814E191-76DC-4475-83D1-219661FB3617}"/>
              </a:ext>
            </a:extLst>
          </p:cNvPr>
          <p:cNvGraphicFramePr>
            <a:graphicFrameLocks noGrp="1"/>
          </p:cNvGraphicFramePr>
          <p:nvPr>
            <p:ph sz="quarter" idx="10"/>
            <p:extLst>
              <p:ext uri="{D42A27DB-BD31-4B8C-83A1-F6EECF244321}">
                <p14:modId xmlns:p14="http://schemas.microsoft.com/office/powerpoint/2010/main" val="759597586"/>
              </p:ext>
            </p:extLst>
          </p:nvPr>
        </p:nvGraphicFramePr>
        <p:xfrm>
          <a:off x="1701867" y="1668783"/>
          <a:ext cx="8788266" cy="1852054"/>
        </p:xfrm>
        <a:graphic>
          <a:graphicData uri="http://schemas.openxmlformats.org/drawingml/2006/table">
            <a:tbl>
              <a:tblPr firstRow="1" bandRow="1">
                <a:tableStyleId>{5C22544A-7EE6-4342-B048-85BDC9FD1C3A}</a:tableStyleId>
              </a:tblPr>
              <a:tblGrid>
                <a:gridCol w="5627971">
                  <a:extLst>
                    <a:ext uri="{9D8B030D-6E8A-4147-A177-3AD203B41FA5}">
                      <a16:colId xmlns:a16="http://schemas.microsoft.com/office/drawing/2014/main" val="468546684"/>
                    </a:ext>
                  </a:extLst>
                </a:gridCol>
                <a:gridCol w="3160295">
                  <a:extLst>
                    <a:ext uri="{9D8B030D-6E8A-4147-A177-3AD203B41FA5}">
                      <a16:colId xmlns:a16="http://schemas.microsoft.com/office/drawing/2014/main" val="2790675927"/>
                    </a:ext>
                  </a:extLst>
                </a:gridCol>
              </a:tblGrid>
              <a:tr h="891537">
                <a:tc>
                  <a:txBody>
                    <a:bodyPr/>
                    <a:lstStyle/>
                    <a:p>
                      <a:pPr algn="ctr"/>
                      <a:endParaRPr lang="en-US" dirty="0">
                        <a:latin typeface="BestDefense" panose="020F0502020204030203" pitchFamily="34" charset="0"/>
                      </a:endParaRPr>
                    </a:p>
                    <a:p>
                      <a:pPr algn="ctr"/>
                      <a:r>
                        <a:rPr lang="en-US" sz="2400" dirty="0" err="1">
                          <a:latin typeface="BestDefense" panose="020F0502020204030203" pitchFamily="34" charset="0"/>
                        </a:rPr>
                        <a:t>IDShield</a:t>
                      </a:r>
                      <a:endParaRPr lang="en-US" sz="2400" dirty="0">
                        <a:latin typeface="BestDefense" panose="020F0502020204030203" pitchFamily="34" charset="0"/>
                      </a:endParaRPr>
                    </a:p>
                  </a:txBody>
                  <a:tcPr>
                    <a:solidFill>
                      <a:srgbClr val="8124BB"/>
                    </a:solidFill>
                  </a:tcPr>
                </a:tc>
                <a:tc>
                  <a:txBody>
                    <a:bodyPr/>
                    <a:lstStyle/>
                    <a:p>
                      <a:pPr algn="ctr"/>
                      <a:endParaRPr lang="en-US" dirty="0">
                        <a:latin typeface="BestDefense" panose="020F0502020204030203" pitchFamily="34" charset="0"/>
                      </a:endParaRPr>
                    </a:p>
                    <a:p>
                      <a:pPr algn="ctr"/>
                      <a:r>
                        <a:rPr lang="en-US" sz="2000" dirty="0">
                          <a:latin typeface="BestDefense" panose="020F0502020204030203" pitchFamily="34" charset="0"/>
                        </a:rPr>
                        <a:t>Group Rates</a:t>
                      </a:r>
                    </a:p>
                    <a:p>
                      <a:pPr algn="ctr"/>
                      <a:r>
                        <a:rPr lang="en-US" sz="2000" i="1" dirty="0">
                          <a:latin typeface="BestDefense" panose="020F0502020204030203" pitchFamily="34" charset="0"/>
                        </a:rPr>
                        <a:t>(monthly)</a:t>
                      </a:r>
                    </a:p>
                  </a:txBody>
                  <a:tcPr>
                    <a:solidFill>
                      <a:srgbClr val="8124BB"/>
                    </a:solidFill>
                  </a:tcPr>
                </a:tc>
                <a:extLst>
                  <a:ext uri="{0D108BD9-81ED-4DB2-BD59-A6C34878D82A}">
                    <a16:rowId xmlns:a16="http://schemas.microsoft.com/office/drawing/2014/main" val="1577038259"/>
                  </a:ext>
                </a:extLst>
              </a:tr>
              <a:tr h="438347">
                <a:tc>
                  <a:txBody>
                    <a:bodyPr/>
                    <a:lstStyle/>
                    <a:p>
                      <a:pPr algn="l"/>
                      <a:r>
                        <a:rPr lang="en-US" sz="2000" b="1" dirty="0">
                          <a:solidFill>
                            <a:schemeClr val="tx2">
                              <a:lumMod val="50000"/>
                            </a:schemeClr>
                          </a:solidFill>
                          <a:latin typeface="BestDefense" panose="020F0502020204030203" pitchFamily="34" charset="0"/>
                        </a:rPr>
                        <a:t>Family </a:t>
                      </a:r>
                      <a:r>
                        <a:rPr lang="en-US" sz="2000" b="1" dirty="0" err="1">
                          <a:solidFill>
                            <a:schemeClr val="tx2">
                              <a:lumMod val="50000"/>
                            </a:schemeClr>
                          </a:solidFill>
                          <a:latin typeface="BestDefense" panose="020F0502020204030203" pitchFamily="34" charset="0"/>
                        </a:rPr>
                        <a:t>IDShield</a:t>
                      </a:r>
                      <a:endParaRPr lang="en-US" sz="2000" b="1" dirty="0">
                        <a:solidFill>
                          <a:schemeClr val="tx2">
                            <a:lumMod val="50000"/>
                          </a:schemeClr>
                        </a:solidFill>
                        <a:latin typeface="BestDefense" panose="020F0502020204030203" pitchFamily="34" charset="0"/>
                      </a:endParaRPr>
                    </a:p>
                  </a:txBody>
                  <a:tcPr/>
                </a:tc>
                <a:tc>
                  <a:txBody>
                    <a:bodyPr/>
                    <a:lstStyle/>
                    <a:p>
                      <a:pPr algn="ctr"/>
                      <a:r>
                        <a:rPr lang="en-US" sz="2000" b="1" dirty="0">
                          <a:solidFill>
                            <a:schemeClr val="tx2">
                              <a:lumMod val="50000"/>
                            </a:schemeClr>
                          </a:solidFill>
                          <a:latin typeface="BestDefense" panose="020F0502020204030203" pitchFamily="34" charset="0"/>
                        </a:rPr>
                        <a:t>$22.95</a:t>
                      </a:r>
                    </a:p>
                  </a:txBody>
                  <a:tcPr/>
                </a:tc>
                <a:extLst>
                  <a:ext uri="{0D108BD9-81ED-4DB2-BD59-A6C34878D82A}">
                    <a16:rowId xmlns:a16="http://schemas.microsoft.com/office/drawing/2014/main" val="1993954641"/>
                  </a:ext>
                </a:extLst>
              </a:tr>
              <a:tr h="438347">
                <a:tc>
                  <a:txBody>
                    <a:bodyPr/>
                    <a:lstStyle/>
                    <a:p>
                      <a:pPr algn="l"/>
                      <a:r>
                        <a:rPr lang="en-US" sz="2000" b="1" dirty="0">
                          <a:solidFill>
                            <a:schemeClr val="tx2">
                              <a:lumMod val="50000"/>
                            </a:schemeClr>
                          </a:solidFill>
                          <a:latin typeface="BestDefense" panose="020F0502020204030203" pitchFamily="34" charset="0"/>
                        </a:rPr>
                        <a:t>Individual/Employee Only </a:t>
                      </a:r>
                    </a:p>
                  </a:txBody>
                  <a:tcPr/>
                </a:tc>
                <a:tc>
                  <a:txBody>
                    <a:bodyPr/>
                    <a:lstStyle/>
                    <a:p>
                      <a:pPr algn="ctr"/>
                      <a:r>
                        <a:rPr lang="en-US" sz="2000" b="1" dirty="0">
                          <a:solidFill>
                            <a:schemeClr val="tx2">
                              <a:lumMod val="50000"/>
                            </a:schemeClr>
                          </a:solidFill>
                          <a:latin typeface="BestDefense" panose="020F0502020204030203" pitchFamily="34" charset="0"/>
                        </a:rPr>
                        <a:t>$12.95</a:t>
                      </a:r>
                    </a:p>
                  </a:txBody>
                  <a:tcPr/>
                </a:tc>
                <a:extLst>
                  <a:ext uri="{0D108BD9-81ED-4DB2-BD59-A6C34878D82A}">
                    <a16:rowId xmlns:a16="http://schemas.microsoft.com/office/drawing/2014/main" val="130030223"/>
                  </a:ext>
                </a:extLst>
              </a:tr>
            </a:tbl>
          </a:graphicData>
        </a:graphic>
      </p:graphicFrame>
      <p:graphicFrame>
        <p:nvGraphicFramePr>
          <p:cNvPr id="30" name="Content Placeholder 4">
            <a:extLst>
              <a:ext uri="{FF2B5EF4-FFF2-40B4-BE49-F238E27FC236}">
                <a16:creationId xmlns:a16="http://schemas.microsoft.com/office/drawing/2014/main" id="{40CAE79B-5206-134C-9E1E-5501278C71FC}"/>
              </a:ext>
            </a:extLst>
          </p:cNvPr>
          <p:cNvGraphicFramePr>
            <a:graphicFrameLocks/>
          </p:cNvGraphicFramePr>
          <p:nvPr>
            <p:extLst>
              <p:ext uri="{D42A27DB-BD31-4B8C-83A1-F6EECF244321}">
                <p14:modId xmlns:p14="http://schemas.microsoft.com/office/powerpoint/2010/main" val="2580796008"/>
              </p:ext>
            </p:extLst>
          </p:nvPr>
        </p:nvGraphicFramePr>
        <p:xfrm>
          <a:off x="1717107" y="3825334"/>
          <a:ext cx="8773025" cy="1653445"/>
        </p:xfrm>
        <a:graphic>
          <a:graphicData uri="http://schemas.openxmlformats.org/drawingml/2006/table">
            <a:tbl>
              <a:tblPr firstRow="1" bandRow="1">
                <a:tableStyleId>{5C22544A-7EE6-4342-B048-85BDC9FD1C3A}</a:tableStyleId>
              </a:tblPr>
              <a:tblGrid>
                <a:gridCol w="5607573">
                  <a:extLst>
                    <a:ext uri="{9D8B030D-6E8A-4147-A177-3AD203B41FA5}">
                      <a16:colId xmlns:a16="http://schemas.microsoft.com/office/drawing/2014/main" val="468546684"/>
                    </a:ext>
                  </a:extLst>
                </a:gridCol>
                <a:gridCol w="3165452">
                  <a:extLst>
                    <a:ext uri="{9D8B030D-6E8A-4147-A177-3AD203B41FA5}">
                      <a16:colId xmlns:a16="http://schemas.microsoft.com/office/drawing/2014/main" val="2790675927"/>
                    </a:ext>
                  </a:extLst>
                </a:gridCol>
              </a:tblGrid>
              <a:tr h="350731">
                <a:tc>
                  <a:txBody>
                    <a:bodyPr/>
                    <a:lstStyle/>
                    <a:p>
                      <a:pPr algn="ctr"/>
                      <a:endParaRPr lang="en-US" sz="800" dirty="0"/>
                    </a:p>
                  </a:txBody>
                  <a:tcPr>
                    <a:solidFill>
                      <a:srgbClr val="8124BB"/>
                    </a:solidFill>
                  </a:tcPr>
                </a:tc>
                <a:tc>
                  <a:txBody>
                    <a:bodyPr/>
                    <a:lstStyle/>
                    <a:p>
                      <a:pPr algn="ctr"/>
                      <a:endParaRPr lang="en-US" sz="800" i="1" dirty="0"/>
                    </a:p>
                  </a:txBody>
                  <a:tcPr>
                    <a:solidFill>
                      <a:srgbClr val="8124BB"/>
                    </a:solidFill>
                  </a:tcPr>
                </a:tc>
                <a:extLst>
                  <a:ext uri="{0D108BD9-81ED-4DB2-BD59-A6C34878D82A}">
                    <a16:rowId xmlns:a16="http://schemas.microsoft.com/office/drawing/2014/main" val="1577038259"/>
                  </a:ext>
                </a:extLst>
              </a:tr>
              <a:tr h="651357">
                <a:tc>
                  <a:txBody>
                    <a:bodyPr/>
                    <a:lstStyle/>
                    <a:p>
                      <a:pPr algn="l"/>
                      <a:r>
                        <a:rPr lang="en-US" sz="2000" b="1" dirty="0">
                          <a:solidFill>
                            <a:schemeClr val="tx2">
                              <a:lumMod val="50000"/>
                            </a:schemeClr>
                          </a:solidFill>
                          <a:latin typeface="BestDefense" panose="020F0502020204030203" pitchFamily="34" charset="0"/>
                        </a:rPr>
                        <a:t>Family - LegalShield &amp; IDShield Dual </a:t>
                      </a:r>
                    </a:p>
                  </a:txBody>
                  <a:tcPr/>
                </a:tc>
                <a:tc>
                  <a:txBody>
                    <a:bodyPr/>
                    <a:lstStyle/>
                    <a:p>
                      <a:pPr algn="ctr"/>
                      <a:r>
                        <a:rPr lang="en-US" sz="2000" b="1" dirty="0">
                          <a:solidFill>
                            <a:schemeClr val="tx2">
                              <a:lumMod val="50000"/>
                            </a:schemeClr>
                          </a:solidFill>
                          <a:latin typeface="BestDefense" panose="020F0502020204030203" pitchFamily="34" charset="0"/>
                        </a:rPr>
                        <a:t>$41.90</a:t>
                      </a:r>
                    </a:p>
                  </a:txBody>
                  <a:tcPr/>
                </a:tc>
                <a:extLst>
                  <a:ext uri="{0D108BD9-81ED-4DB2-BD59-A6C34878D82A}">
                    <a16:rowId xmlns:a16="http://schemas.microsoft.com/office/drawing/2014/main" val="1673905343"/>
                  </a:ext>
                </a:extLst>
              </a:tr>
              <a:tr h="651357">
                <a:tc>
                  <a:txBody>
                    <a:bodyPr/>
                    <a:lstStyle/>
                    <a:p>
                      <a:pPr algn="l"/>
                      <a:r>
                        <a:rPr lang="en-US" sz="2000" b="1" dirty="0">
                          <a:solidFill>
                            <a:schemeClr val="tx2">
                              <a:lumMod val="50000"/>
                            </a:schemeClr>
                          </a:solidFill>
                          <a:latin typeface="BestDefense" panose="020F0502020204030203" pitchFamily="34" charset="0"/>
                        </a:rPr>
                        <a:t>Individual – LegalShield &amp; IDShield Dual </a:t>
                      </a:r>
                    </a:p>
                  </a:txBody>
                  <a:tcPr/>
                </a:tc>
                <a:tc>
                  <a:txBody>
                    <a:bodyPr/>
                    <a:lstStyle/>
                    <a:p>
                      <a:pPr algn="ctr"/>
                      <a:r>
                        <a:rPr lang="en-US" sz="2000" b="1" dirty="0">
                          <a:solidFill>
                            <a:schemeClr val="tx2">
                              <a:lumMod val="50000"/>
                            </a:schemeClr>
                          </a:solidFill>
                          <a:latin typeface="BestDefense" panose="020F0502020204030203" pitchFamily="34" charset="0"/>
                        </a:rPr>
                        <a:t>$34.90</a:t>
                      </a:r>
                    </a:p>
                  </a:txBody>
                  <a:tcPr/>
                </a:tc>
                <a:extLst>
                  <a:ext uri="{0D108BD9-81ED-4DB2-BD59-A6C34878D82A}">
                    <a16:rowId xmlns:a16="http://schemas.microsoft.com/office/drawing/2014/main" val="2028251899"/>
                  </a:ext>
                </a:extLst>
              </a:tr>
            </a:tbl>
          </a:graphicData>
        </a:graphic>
      </p:graphicFrame>
      <p:grpSp>
        <p:nvGrpSpPr>
          <p:cNvPr id="7" name="Group 6">
            <a:extLst>
              <a:ext uri="{FF2B5EF4-FFF2-40B4-BE49-F238E27FC236}">
                <a16:creationId xmlns:a16="http://schemas.microsoft.com/office/drawing/2014/main" id="{7BE22408-9964-48CB-915A-E648168515BE}"/>
              </a:ext>
            </a:extLst>
          </p:cNvPr>
          <p:cNvGrpSpPr/>
          <p:nvPr/>
        </p:nvGrpSpPr>
        <p:grpSpPr>
          <a:xfrm>
            <a:off x="11079137" y="6319920"/>
            <a:ext cx="1055985" cy="484739"/>
            <a:chOff x="11061290" y="6319920"/>
            <a:chExt cx="1055985" cy="484739"/>
          </a:xfrm>
        </p:grpSpPr>
        <p:sp>
          <p:nvSpPr>
            <p:cNvPr id="8" name="Rectangle 7">
              <a:extLst>
                <a:ext uri="{FF2B5EF4-FFF2-40B4-BE49-F238E27FC236}">
                  <a16:creationId xmlns:a16="http://schemas.microsoft.com/office/drawing/2014/main" id="{1EDD89F1-1818-469F-A77A-D4DC545A799C}"/>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2FE716C7-4E9B-427B-8D1D-5CA85A24809D}"/>
                </a:ext>
              </a:extLst>
            </p:cNvPr>
            <p:cNvPicPr>
              <a:picLocks noChangeAspect="1"/>
            </p:cNvPicPr>
            <p:nvPr/>
          </p:nvPicPr>
          <p:blipFill rotWithShape="1">
            <a:blip r:embed="rId3"/>
            <a:srcRect r="77063" b="7532"/>
            <a:stretch/>
          </p:blipFill>
          <p:spPr>
            <a:xfrm>
              <a:off x="11522497" y="6334422"/>
              <a:ext cx="486011" cy="470237"/>
            </a:xfrm>
            <a:prstGeom prst="rect">
              <a:avLst/>
            </a:prstGeom>
          </p:spPr>
        </p:pic>
      </p:grpSp>
      <p:pic>
        <p:nvPicPr>
          <p:cNvPr id="10" name="Picture 9" descr="Logo&#10;&#10;Description automatically generated">
            <a:extLst>
              <a:ext uri="{FF2B5EF4-FFF2-40B4-BE49-F238E27FC236}">
                <a16:creationId xmlns:a16="http://schemas.microsoft.com/office/drawing/2014/main" id="{17606730-1731-4C8C-813B-606F32782D0A}"/>
              </a:ext>
            </a:extLst>
          </p:cNvPr>
          <p:cNvPicPr>
            <a:picLocks noChangeAspect="1"/>
          </p:cNvPicPr>
          <p:nvPr/>
        </p:nvPicPr>
        <p:blipFill>
          <a:blip r:embed="rId4"/>
          <a:stretch>
            <a:fillRect/>
          </a:stretch>
        </p:blipFill>
        <p:spPr>
          <a:xfrm>
            <a:off x="6341534" y="502353"/>
            <a:ext cx="1988082" cy="596425"/>
          </a:xfrm>
          <a:prstGeom prst="rect">
            <a:avLst/>
          </a:prstGeom>
        </p:spPr>
      </p:pic>
      <p:pic>
        <p:nvPicPr>
          <p:cNvPr id="11" name="Picture 10" descr="Logo&#10;&#10;Description automatically generated">
            <a:extLst>
              <a:ext uri="{FF2B5EF4-FFF2-40B4-BE49-F238E27FC236}">
                <a16:creationId xmlns:a16="http://schemas.microsoft.com/office/drawing/2014/main" id="{3239E755-65CA-4AA0-B408-448E0CD73B32}"/>
              </a:ext>
            </a:extLst>
          </p:cNvPr>
          <p:cNvPicPr>
            <a:picLocks noChangeAspect="1"/>
          </p:cNvPicPr>
          <p:nvPr/>
        </p:nvPicPr>
        <p:blipFill>
          <a:blip r:embed="rId3"/>
          <a:stretch>
            <a:fillRect/>
          </a:stretch>
        </p:blipFill>
        <p:spPr>
          <a:xfrm>
            <a:off x="3685353" y="502353"/>
            <a:ext cx="2485100" cy="596424"/>
          </a:xfrm>
          <a:prstGeom prst="rect">
            <a:avLst/>
          </a:prstGeom>
        </p:spPr>
      </p:pic>
      <p:cxnSp>
        <p:nvCxnSpPr>
          <p:cNvPr id="12" name="Straight Connector 11">
            <a:extLst>
              <a:ext uri="{FF2B5EF4-FFF2-40B4-BE49-F238E27FC236}">
                <a16:creationId xmlns:a16="http://schemas.microsoft.com/office/drawing/2014/main" id="{D91E8CB4-BDD6-4BA9-B359-9572F306C87E}"/>
              </a:ext>
            </a:extLst>
          </p:cNvPr>
          <p:cNvCxnSpPr/>
          <p:nvPr/>
        </p:nvCxnSpPr>
        <p:spPr>
          <a:xfrm>
            <a:off x="6241244" y="388624"/>
            <a:ext cx="0" cy="731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3316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a:xfrm>
            <a:off x="954711" y="381965"/>
            <a:ext cx="10282578" cy="4575798"/>
          </a:xfrm>
        </p:spPr>
        <p:txBody>
          <a:bodyPr/>
          <a:lstStyle/>
          <a:p>
            <a:r>
              <a:rPr lang="en-US" dirty="0">
                <a:latin typeface="Swift Justice" panose="020A0800090400000002" pitchFamily="18" charset="0"/>
              </a:rPr>
              <a:t>The Best Identity Theft Protection</a:t>
            </a:r>
          </a:p>
        </p:txBody>
      </p:sp>
      <p:sp>
        <p:nvSpPr>
          <p:cNvPr id="3" name="Text Placeholder 2"/>
          <p:cNvSpPr>
            <a:spLocks noGrp="1"/>
          </p:cNvSpPr>
          <p:nvPr>
            <p:ph type="body" idx="1"/>
          </p:nvPr>
        </p:nvSpPr>
        <p:spPr>
          <a:solidFill>
            <a:srgbClr val="3050F0"/>
          </a:solidFill>
        </p:spPr>
        <p:txBody>
          <a:bodyPr/>
          <a:lstStyle/>
          <a:p>
            <a:r>
              <a:rPr lang="en-US"/>
              <a:t> </a:t>
            </a:r>
          </a:p>
        </p:txBody>
      </p:sp>
      <p:cxnSp>
        <p:nvCxnSpPr>
          <p:cNvPr id="18" name="Straight Connector 17"/>
          <p:cNvCxnSpPr/>
          <p:nvPr/>
        </p:nvCxnSpPr>
        <p:spPr>
          <a:xfrm>
            <a:off x="2588217" y="2216258"/>
            <a:ext cx="7020732" cy="0"/>
          </a:xfrm>
          <a:prstGeom prst="line">
            <a:avLst/>
          </a:prstGeom>
          <a:ln w="28575">
            <a:solidFill>
              <a:srgbClr val="3050F0"/>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75D4BF7F-D210-4ED7-A4BC-5A376BC9F400}"/>
              </a:ext>
            </a:extLst>
          </p:cNvPr>
          <p:cNvPicPr>
            <a:picLocks noChangeAspect="1"/>
          </p:cNvPicPr>
          <p:nvPr/>
        </p:nvPicPr>
        <p:blipFill>
          <a:blip r:embed="rId4"/>
          <a:stretch>
            <a:fillRect/>
          </a:stretch>
        </p:blipFill>
        <p:spPr>
          <a:xfrm>
            <a:off x="4217213" y="848422"/>
            <a:ext cx="3757573" cy="1127273"/>
          </a:xfrm>
          <a:prstGeom prst="rect">
            <a:avLst/>
          </a:prstGeom>
        </p:spPr>
      </p:pic>
    </p:spTree>
    <p:extLst>
      <p:ext uri="{BB962C8B-B14F-4D97-AF65-F5344CB8AC3E}">
        <p14:creationId xmlns:p14="http://schemas.microsoft.com/office/powerpoint/2010/main" val="42635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70C0-8754-45E5-9D74-7E9995E5F5FC}"/>
              </a:ext>
            </a:extLst>
          </p:cNvPr>
          <p:cNvSpPr>
            <a:spLocks noGrp="1"/>
          </p:cNvSpPr>
          <p:nvPr>
            <p:ph type="title"/>
          </p:nvPr>
        </p:nvSpPr>
        <p:spPr/>
        <p:txBody>
          <a:bodyPr/>
          <a:lstStyle/>
          <a:p>
            <a:r>
              <a:rPr lang="en-US"/>
              <a:t> </a:t>
            </a:r>
          </a:p>
        </p:txBody>
      </p:sp>
      <p:pic>
        <p:nvPicPr>
          <p:cNvPr id="3" name="Picture 2">
            <a:extLst>
              <a:ext uri="{FF2B5EF4-FFF2-40B4-BE49-F238E27FC236}">
                <a16:creationId xmlns:a16="http://schemas.microsoft.com/office/drawing/2014/main" id="{2B3BDA58-4078-4BD4-AAD1-39FC68D18A77}"/>
              </a:ext>
            </a:extLst>
          </p:cNvPr>
          <p:cNvPicPr>
            <a:picLocks noChangeAspect="1"/>
          </p:cNvPicPr>
          <p:nvPr/>
        </p:nvPicPr>
        <p:blipFill rotWithShape="1">
          <a:blip r:embed="rId3"/>
          <a:srcRect t="52058"/>
          <a:stretch/>
        </p:blipFill>
        <p:spPr>
          <a:xfrm>
            <a:off x="4337698" y="967740"/>
            <a:ext cx="3516603" cy="725126"/>
          </a:xfrm>
          <a:prstGeom prst="rect">
            <a:avLst/>
          </a:prstGeom>
        </p:spPr>
      </p:pic>
      <p:sp>
        <p:nvSpPr>
          <p:cNvPr id="31" name="TextBox 30">
            <a:extLst>
              <a:ext uri="{FF2B5EF4-FFF2-40B4-BE49-F238E27FC236}">
                <a16:creationId xmlns:a16="http://schemas.microsoft.com/office/drawing/2014/main" id="{E938ED43-526E-9B49-8AD4-C6CC4DE38054}"/>
              </a:ext>
            </a:extLst>
          </p:cNvPr>
          <p:cNvSpPr txBox="1"/>
          <p:nvPr/>
        </p:nvSpPr>
        <p:spPr>
          <a:xfrm>
            <a:off x="2024598" y="6342994"/>
            <a:ext cx="8148859" cy="461665"/>
          </a:xfrm>
          <a:prstGeom prst="rect">
            <a:avLst/>
          </a:prstGeom>
          <a:noFill/>
        </p:spPr>
        <p:txBody>
          <a:bodyPr wrap="square" rtlCol="0">
            <a:spAutoFit/>
          </a:bodyPr>
          <a:lstStyle/>
          <a:p>
            <a:r>
              <a:rPr lang="en-US" sz="1200" dirty="0">
                <a:latin typeface="BestDefense" panose="020F0502020204030203" pitchFamily="34" charset="0"/>
              </a:rPr>
              <a:t>Group </a:t>
            </a:r>
            <a:r>
              <a:rPr lang="en-US" sz="1200" dirty="0" err="1">
                <a:latin typeface="BestDefense" panose="020F0502020204030203" pitchFamily="34" charset="0"/>
              </a:rPr>
              <a:t>MEMBERPerks</a:t>
            </a:r>
            <a:r>
              <a:rPr lang="en-US" sz="1200" dirty="0">
                <a:latin typeface="BestDefense" panose="020F0502020204030203" pitchFamily="34" charset="0"/>
              </a:rPr>
              <a:t> can be found via </a:t>
            </a:r>
            <a:r>
              <a:rPr lang="en-US" sz="1200" b="0" i="0" dirty="0">
                <a:effectLst/>
                <a:latin typeface="BestDefense" panose="020F0502020204030203" pitchFamily="34" charset="0"/>
              </a:rPr>
              <a:t>direct link at: </a:t>
            </a:r>
            <a:r>
              <a:rPr lang="en-US" sz="1200" b="0" i="0" dirty="0">
                <a:effectLst/>
                <a:latin typeface="BestDefense" panose="020F0502020204030203" pitchFamily="34" charset="0"/>
                <a:hlinkClick r:id="rId4" tooltip="https://legalshield.perkspot.com/login"/>
              </a:rPr>
              <a:t>https://legalshield.perkspot.com/login</a:t>
            </a:r>
            <a:endParaRPr lang="en-US" sz="1200" b="0" i="0" dirty="0">
              <a:effectLst/>
              <a:latin typeface="BestDefense" panose="020F0502020204030203" pitchFamily="34" charset="0"/>
            </a:endParaRPr>
          </a:p>
          <a:p>
            <a:r>
              <a:rPr lang="en-US" sz="1200" dirty="0">
                <a:latin typeface="BestDefense" panose="020F0502020204030203" pitchFamily="34" charset="0"/>
              </a:rPr>
              <a:t>These benefits are for LegalShield and IDShield members. All offers or promotions are subject to change without notice.</a:t>
            </a:r>
          </a:p>
        </p:txBody>
      </p:sp>
      <p:grpSp>
        <p:nvGrpSpPr>
          <p:cNvPr id="32" name="Group 31">
            <a:extLst>
              <a:ext uri="{FF2B5EF4-FFF2-40B4-BE49-F238E27FC236}">
                <a16:creationId xmlns:a16="http://schemas.microsoft.com/office/drawing/2014/main" id="{BEC8AE10-6FE7-45AA-B391-72FEFB64CDE6}"/>
              </a:ext>
            </a:extLst>
          </p:cNvPr>
          <p:cNvGrpSpPr/>
          <p:nvPr/>
        </p:nvGrpSpPr>
        <p:grpSpPr>
          <a:xfrm>
            <a:off x="11061290" y="6319920"/>
            <a:ext cx="1055985" cy="484739"/>
            <a:chOff x="11061290" y="6319920"/>
            <a:chExt cx="1055985" cy="484739"/>
          </a:xfrm>
        </p:grpSpPr>
        <p:sp>
          <p:nvSpPr>
            <p:cNvPr id="33" name="Rectangle 32">
              <a:extLst>
                <a:ext uri="{FF2B5EF4-FFF2-40B4-BE49-F238E27FC236}">
                  <a16:creationId xmlns:a16="http://schemas.microsoft.com/office/drawing/2014/main" id="{AD0BD2C1-5234-44F2-BAF5-41FEC63DB8B0}"/>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ogo&#10;&#10;Description automatically generated">
              <a:extLst>
                <a:ext uri="{FF2B5EF4-FFF2-40B4-BE49-F238E27FC236}">
                  <a16:creationId xmlns:a16="http://schemas.microsoft.com/office/drawing/2014/main" id="{7846A913-5461-41D6-A075-56C2949F7340}"/>
                </a:ext>
              </a:extLst>
            </p:cNvPr>
            <p:cNvPicPr>
              <a:picLocks noChangeAspect="1"/>
            </p:cNvPicPr>
            <p:nvPr/>
          </p:nvPicPr>
          <p:blipFill rotWithShape="1">
            <a:blip r:embed="rId5"/>
            <a:srcRect r="77063" b="7532"/>
            <a:stretch/>
          </p:blipFill>
          <p:spPr>
            <a:xfrm>
              <a:off x="11522497" y="6334422"/>
              <a:ext cx="486011" cy="470237"/>
            </a:xfrm>
            <a:prstGeom prst="rect">
              <a:avLst/>
            </a:prstGeom>
          </p:spPr>
        </p:pic>
      </p:grpSp>
      <p:pic>
        <p:nvPicPr>
          <p:cNvPr id="5" name="Picture 4">
            <a:extLst>
              <a:ext uri="{FF2B5EF4-FFF2-40B4-BE49-F238E27FC236}">
                <a16:creationId xmlns:a16="http://schemas.microsoft.com/office/drawing/2014/main" id="{E86F415E-05B0-4721-BAF0-F96805543FB9}"/>
              </a:ext>
            </a:extLst>
          </p:cNvPr>
          <p:cNvPicPr>
            <a:picLocks noChangeAspect="1"/>
          </p:cNvPicPr>
          <p:nvPr/>
        </p:nvPicPr>
        <p:blipFill>
          <a:blip r:embed="rId6"/>
          <a:stretch>
            <a:fillRect/>
          </a:stretch>
        </p:blipFill>
        <p:spPr>
          <a:xfrm>
            <a:off x="2106930" y="1820479"/>
            <a:ext cx="7978140" cy="4248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descr="Logo&#10;&#10;Description automatically generated">
            <a:extLst>
              <a:ext uri="{FF2B5EF4-FFF2-40B4-BE49-F238E27FC236}">
                <a16:creationId xmlns:a16="http://schemas.microsoft.com/office/drawing/2014/main" id="{6C2D2078-4EF8-4710-8D9C-F5CD5FA44B84}"/>
              </a:ext>
            </a:extLst>
          </p:cNvPr>
          <p:cNvPicPr>
            <a:picLocks noChangeAspect="1"/>
          </p:cNvPicPr>
          <p:nvPr/>
        </p:nvPicPr>
        <p:blipFill>
          <a:blip r:embed="rId5"/>
          <a:stretch>
            <a:fillRect/>
          </a:stretch>
        </p:blipFill>
        <p:spPr>
          <a:xfrm>
            <a:off x="4337698" y="213723"/>
            <a:ext cx="3455275" cy="829266"/>
          </a:xfrm>
          <a:prstGeom prst="rect">
            <a:avLst/>
          </a:prstGeom>
        </p:spPr>
      </p:pic>
    </p:spTree>
    <p:extLst>
      <p:ext uri="{BB962C8B-B14F-4D97-AF65-F5344CB8AC3E}">
        <p14:creationId xmlns:p14="http://schemas.microsoft.com/office/powerpoint/2010/main" val="187786035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5202-F2E6-2341-A46F-3468A3D499FD}"/>
              </a:ext>
            </a:extLst>
          </p:cNvPr>
          <p:cNvSpPr>
            <a:spLocks noGrp="1"/>
          </p:cNvSpPr>
          <p:nvPr>
            <p:ph type="title"/>
          </p:nvPr>
        </p:nvSpPr>
        <p:spPr/>
        <p:txBody>
          <a:bodyPr anchor="b" anchorCtr="0"/>
          <a:lstStyle/>
          <a:p>
            <a:r>
              <a:rPr lang="en-US" dirty="0">
                <a:solidFill>
                  <a:srgbClr val="3050F0"/>
                </a:solidFill>
                <a:latin typeface="Swift Justice" panose="020A0800090400000002" pitchFamily="18" charset="0"/>
              </a:rPr>
              <a:t>IDShield 3 Bureau Credit Monitoring Option</a:t>
            </a:r>
          </a:p>
        </p:txBody>
      </p:sp>
      <p:pic>
        <p:nvPicPr>
          <p:cNvPr id="6" name="Picture 5" descr="Logo&#10;&#10;Description automatically generated">
            <a:extLst>
              <a:ext uri="{FF2B5EF4-FFF2-40B4-BE49-F238E27FC236}">
                <a16:creationId xmlns:a16="http://schemas.microsoft.com/office/drawing/2014/main" id="{72478787-2B7F-4C00-ACCB-7CD173C01903}"/>
              </a:ext>
            </a:extLst>
          </p:cNvPr>
          <p:cNvPicPr>
            <a:picLocks noChangeAspect="1"/>
          </p:cNvPicPr>
          <p:nvPr/>
        </p:nvPicPr>
        <p:blipFill>
          <a:blip r:embed="rId2"/>
          <a:stretch>
            <a:fillRect/>
          </a:stretch>
        </p:blipFill>
        <p:spPr>
          <a:xfrm>
            <a:off x="3614399" y="629398"/>
            <a:ext cx="4963202" cy="1488962"/>
          </a:xfrm>
          <a:prstGeom prst="rect">
            <a:avLst/>
          </a:prstGeom>
        </p:spPr>
      </p:pic>
      <p:sp>
        <p:nvSpPr>
          <p:cNvPr id="8" name="Text Placeholder 2">
            <a:extLst>
              <a:ext uri="{FF2B5EF4-FFF2-40B4-BE49-F238E27FC236}">
                <a16:creationId xmlns:a16="http://schemas.microsoft.com/office/drawing/2014/main" id="{166D63F5-BF05-4E3C-BE81-4A6D015E1FA3}"/>
              </a:ext>
            </a:extLst>
          </p:cNvPr>
          <p:cNvSpPr txBox="1">
            <a:spLocks/>
          </p:cNvSpPr>
          <p:nvPr/>
        </p:nvSpPr>
        <p:spPr>
          <a:xfrm>
            <a:off x="0" y="6004560"/>
            <a:ext cx="12192000" cy="853440"/>
          </a:xfrm>
          <a:prstGeom prst="rect">
            <a:avLst/>
          </a:prstGeom>
          <a:solidFill>
            <a:srgbClr val="3050F0"/>
          </a:solidFill>
        </p:spPr>
        <p:txBody>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2280753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lgn="l">
              <a:lnSpc>
                <a:spcPct val="87000"/>
              </a:lnSpc>
            </a:pPr>
            <a:r>
              <a:rPr lang="en-US" sz="4000" dirty="0">
                <a:solidFill>
                  <a:srgbClr val="3050F0"/>
                </a:solidFill>
                <a:latin typeface="Swift Justice" panose="020A0800090400000002" pitchFamily="18" charset="0"/>
                <a:cs typeface="Rubik" panose="02000604000000020004" pitchFamily="2" charset="-79"/>
              </a:rPr>
              <a:t>3B IDShield</a:t>
            </a:r>
          </a:p>
          <a:p>
            <a:pPr lvl="1" algn="l">
              <a:buClr>
                <a:srgbClr val="3050F0"/>
              </a:buClr>
            </a:pPr>
            <a:r>
              <a:rPr lang="en-US" sz="2800" dirty="0">
                <a:latin typeface="BestDefense" panose="020F0502020204030203" pitchFamily="34" charset="0"/>
                <a:cs typeface="Rubik" panose="02000604000000020004" pitchFamily="2" charset="-79"/>
              </a:rPr>
              <a:t>IDShield 3B monitors all 3 major credit bureaus</a:t>
            </a:r>
          </a:p>
          <a:p>
            <a:pPr lvl="2" algn="l">
              <a:buClr>
                <a:srgbClr val="3050F0"/>
              </a:buClr>
            </a:pPr>
            <a:r>
              <a:rPr lang="en-US" sz="2400" dirty="0">
                <a:latin typeface="BestDefense" panose="020F0502020204030203" pitchFamily="34" charset="0"/>
                <a:cs typeface="Rubik" panose="02000604000000020004" pitchFamily="2" charset="-79"/>
              </a:rPr>
              <a:t>TransUnion</a:t>
            </a:r>
          </a:p>
          <a:p>
            <a:pPr lvl="2" algn="l">
              <a:buClr>
                <a:srgbClr val="3050F0"/>
              </a:buClr>
            </a:pPr>
            <a:r>
              <a:rPr lang="en-US" sz="2400" dirty="0">
                <a:latin typeface="BestDefense" panose="020F0502020204030203" pitchFamily="34" charset="0"/>
                <a:cs typeface="Rubik" panose="02000604000000020004" pitchFamily="2" charset="-79"/>
              </a:rPr>
              <a:t>Equifax</a:t>
            </a:r>
          </a:p>
          <a:p>
            <a:pPr lvl="2" algn="l">
              <a:buClr>
                <a:srgbClr val="3050F0"/>
              </a:buClr>
            </a:pPr>
            <a:r>
              <a:rPr lang="en-US" sz="2400" dirty="0">
                <a:latin typeface="BestDefense" panose="020F0502020204030203" pitchFamily="34" charset="0"/>
                <a:cs typeface="Rubik" panose="02000604000000020004" pitchFamily="2" charset="-79"/>
              </a:rPr>
              <a:t>Experian</a:t>
            </a:r>
          </a:p>
        </p:txBody>
      </p:sp>
      <p:pic>
        <p:nvPicPr>
          <p:cNvPr id="16" name="Picture Placeholder 15">
            <a:extLst>
              <a:ext uri="{FF2B5EF4-FFF2-40B4-BE49-F238E27FC236}">
                <a16:creationId xmlns:a16="http://schemas.microsoft.com/office/drawing/2014/main" id="{50860080-AF27-E94C-BAAF-E9091C51FDDB}"/>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pic>
        <p:nvPicPr>
          <p:cNvPr id="5" name="Picture 4" descr="Logo&#10;&#10;Description automatically generated">
            <a:extLst>
              <a:ext uri="{FF2B5EF4-FFF2-40B4-BE49-F238E27FC236}">
                <a16:creationId xmlns:a16="http://schemas.microsoft.com/office/drawing/2014/main" id="{DC0D559A-580C-4CB2-99A2-59E4BE24E1D0}"/>
              </a:ext>
            </a:extLst>
          </p:cNvPr>
          <p:cNvPicPr>
            <a:picLocks noChangeAspect="1"/>
          </p:cNvPicPr>
          <p:nvPr/>
        </p:nvPicPr>
        <p:blipFill>
          <a:blip r:embed="rId4"/>
          <a:stretch>
            <a:fillRect/>
          </a:stretch>
        </p:blipFill>
        <p:spPr>
          <a:xfrm>
            <a:off x="939779" y="278878"/>
            <a:ext cx="4074203" cy="1222262"/>
          </a:xfrm>
          <a:prstGeom prst="rect">
            <a:avLst/>
          </a:prstGeom>
        </p:spPr>
      </p:pic>
    </p:spTree>
    <p:extLst>
      <p:ext uri="{BB962C8B-B14F-4D97-AF65-F5344CB8AC3E}">
        <p14:creationId xmlns:p14="http://schemas.microsoft.com/office/powerpoint/2010/main" val="105654356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72EF9-8636-46A7-92FF-0565D9528419}"/>
              </a:ext>
            </a:extLst>
          </p:cNvPr>
          <p:cNvPicPr>
            <a:picLocks noChangeAspect="1"/>
          </p:cNvPicPr>
          <p:nvPr/>
        </p:nvPicPr>
        <p:blipFill>
          <a:blip r:embed="rId2"/>
          <a:stretch>
            <a:fillRect/>
          </a:stretch>
        </p:blipFill>
        <p:spPr>
          <a:xfrm>
            <a:off x="1483628" y="1740317"/>
            <a:ext cx="9751581" cy="3075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E3C411F-2D87-4A83-B3DD-D6EFD782AD86}"/>
              </a:ext>
            </a:extLst>
          </p:cNvPr>
          <p:cNvSpPr>
            <a:spLocks noGrp="1"/>
          </p:cNvSpPr>
          <p:nvPr>
            <p:ph type="title"/>
          </p:nvPr>
        </p:nvSpPr>
        <p:spPr>
          <a:xfrm>
            <a:off x="2621770" y="493827"/>
            <a:ext cx="6948459" cy="645584"/>
          </a:xfrm>
        </p:spPr>
        <p:txBody>
          <a:bodyPr/>
          <a:lstStyle/>
          <a:p>
            <a:pPr algn="ctr"/>
            <a:r>
              <a:rPr lang="en-US" dirty="0">
                <a:latin typeface="Swift Justice" panose="020A0800090400000002" pitchFamily="18" charset="0"/>
              </a:rPr>
              <a:t>IDShield 3 Credit Bureau Pricing</a:t>
            </a:r>
          </a:p>
        </p:txBody>
      </p:sp>
      <p:sp>
        <p:nvSpPr>
          <p:cNvPr id="10" name="Rectangle 9">
            <a:extLst>
              <a:ext uri="{FF2B5EF4-FFF2-40B4-BE49-F238E27FC236}">
                <a16:creationId xmlns:a16="http://schemas.microsoft.com/office/drawing/2014/main" id="{8CF64946-4950-0A4E-A79B-08EF00D8678D}"/>
              </a:ext>
            </a:extLst>
          </p:cNvPr>
          <p:cNvSpPr/>
          <p:nvPr/>
        </p:nvSpPr>
        <p:spPr>
          <a:xfrm>
            <a:off x="8641079" y="1600200"/>
            <a:ext cx="2545081" cy="33792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8B89043F-6E70-4ACB-9EC6-BCF14BE8A038}"/>
              </a:ext>
            </a:extLst>
          </p:cNvPr>
          <p:cNvGrpSpPr/>
          <p:nvPr/>
        </p:nvGrpSpPr>
        <p:grpSpPr>
          <a:xfrm>
            <a:off x="11061290" y="6319920"/>
            <a:ext cx="1055985" cy="499980"/>
            <a:chOff x="11061290" y="6319920"/>
            <a:chExt cx="1055985" cy="499980"/>
          </a:xfrm>
        </p:grpSpPr>
        <p:sp>
          <p:nvSpPr>
            <p:cNvPr id="20" name="Rectangle 19">
              <a:extLst>
                <a:ext uri="{FF2B5EF4-FFF2-40B4-BE49-F238E27FC236}">
                  <a16:creationId xmlns:a16="http://schemas.microsoft.com/office/drawing/2014/main" id="{2F4AFDE4-8E7E-4A73-A70E-DBC203CFD0D8}"/>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9AF82104-A802-48DC-B121-BDBB5ADCEB40}"/>
                </a:ext>
              </a:extLst>
            </p:cNvPr>
            <p:cNvPicPr>
              <a:picLocks noChangeAspect="1"/>
            </p:cNvPicPr>
            <p:nvPr/>
          </p:nvPicPr>
          <p:blipFill rotWithShape="1">
            <a:blip r:embed="rId3"/>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3609354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D5677FAD-CB9B-6E40-BAC9-F8C2520CD60B}"/>
              </a:ext>
            </a:extLst>
          </p:cNvPr>
          <p:cNvSpPr/>
          <p:nvPr/>
        </p:nvSpPr>
        <p:spPr>
          <a:xfrm>
            <a:off x="448734" y="1897250"/>
            <a:ext cx="5223935" cy="49026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defRPr/>
            </a:pPr>
            <a:r>
              <a:rPr lang="en-US" sz="2400" dirty="0">
                <a:solidFill>
                  <a:srgbClr val="141313"/>
                </a:solidFill>
                <a:latin typeface="BestDefense" panose="020F0502020204030203" pitchFamily="34" charset="77"/>
              </a:rPr>
              <a:t>Cybercrime Is On The Rise</a:t>
            </a:r>
            <a:endParaRPr sz="2400" dirty="0">
              <a:solidFill>
                <a:srgbClr val="141313"/>
              </a:solidFill>
              <a:latin typeface="BestDefense" panose="020F0502020204030203" pitchFamily="34" charset="77"/>
            </a:endParaRPr>
          </a:p>
        </p:txBody>
      </p:sp>
      <p:sp>
        <p:nvSpPr>
          <p:cNvPr id="13"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BE2D2EA1-4F9C-B940-A6FC-E3D2A5D092D8}"/>
              </a:ext>
            </a:extLst>
          </p:cNvPr>
          <p:cNvSpPr/>
          <p:nvPr/>
        </p:nvSpPr>
        <p:spPr>
          <a:xfrm>
            <a:off x="448733" y="944951"/>
            <a:ext cx="5647267" cy="7736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endParaRPr sz="4400" dirty="0">
              <a:solidFill>
                <a:prstClr val="white"/>
              </a:solidFill>
              <a:latin typeface="Swift Justice" panose="020A0800090400000002" pitchFamily="18" charset="77"/>
            </a:endParaRPr>
          </a:p>
        </p:txBody>
      </p:sp>
      <p:sp>
        <p:nvSpPr>
          <p:cNvPr id="10"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CF69986B-E364-4E8D-BB25-4377A454A18D}"/>
              </a:ext>
            </a:extLst>
          </p:cNvPr>
          <p:cNvSpPr/>
          <p:nvPr/>
        </p:nvSpPr>
        <p:spPr>
          <a:xfrm>
            <a:off x="234249" y="583784"/>
            <a:ext cx="5647267" cy="77367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r>
              <a:rPr lang="en-US" sz="4400" dirty="0">
                <a:solidFill>
                  <a:srgbClr val="141313"/>
                </a:solidFill>
                <a:latin typeface="Swift Justice" panose="020A0800090400000002" pitchFamily="18" charset="77"/>
              </a:rPr>
              <a:t>Growth of Cybercrime</a:t>
            </a:r>
            <a:endParaRPr sz="4400" dirty="0">
              <a:solidFill>
                <a:srgbClr val="141313"/>
              </a:solidFill>
              <a:latin typeface="Swift Justice" panose="020A0800090400000002" pitchFamily="18" charset="77"/>
            </a:endParaRPr>
          </a:p>
        </p:txBody>
      </p:sp>
      <p:sp>
        <p:nvSpPr>
          <p:cNvPr id="14"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C6B202AD-E903-46C3-8054-52A33681BD5C}"/>
              </a:ext>
            </a:extLst>
          </p:cNvPr>
          <p:cNvSpPr/>
          <p:nvPr/>
        </p:nvSpPr>
        <p:spPr>
          <a:xfrm>
            <a:off x="420446" y="2715711"/>
            <a:ext cx="5223935" cy="298363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44" indent="-285744" defTabSz="914377">
              <a:buFont typeface="Arial" panose="020B0604020202020204" pitchFamily="34" charset="0"/>
              <a:buChar char="•"/>
              <a:defRPr/>
            </a:pPr>
            <a:r>
              <a:rPr lang="en-US" sz="2400" b="1" dirty="0">
                <a:solidFill>
                  <a:srgbClr val="141313"/>
                </a:solidFill>
                <a:latin typeface="BestDefense Light" panose="020F0302020204030203" pitchFamily="34" charset="77"/>
              </a:rPr>
              <a:t>Cyberattacks are up 400% </a:t>
            </a:r>
            <a:r>
              <a:rPr lang="en-US" sz="2400" dirty="0">
                <a:solidFill>
                  <a:srgbClr val="141313"/>
                </a:solidFill>
                <a:latin typeface="BestDefense Light" panose="020F0302020204030203" pitchFamily="34" charset="77"/>
              </a:rPr>
              <a:t>since March 2020 </a:t>
            </a:r>
            <a:r>
              <a:rPr lang="en-US" sz="1051" baseline="30000" dirty="0">
                <a:solidFill>
                  <a:srgbClr val="141313"/>
                </a:solidFill>
                <a:latin typeface="BestDefense Light" panose="020F0302020204030203" pitchFamily="34" charset="77"/>
              </a:rPr>
              <a:t>2</a:t>
            </a:r>
          </a:p>
          <a:p>
            <a:pPr marL="285744" indent="-285744" defTabSz="914377">
              <a:buFont typeface="Arial" panose="020B0604020202020204" pitchFamily="34" charset="0"/>
              <a:buChar char="•"/>
              <a:defRPr/>
            </a:pPr>
            <a:r>
              <a:rPr lang="en-US" sz="2400" dirty="0">
                <a:solidFill>
                  <a:srgbClr val="141313"/>
                </a:solidFill>
                <a:latin typeface="BestDefense Light" panose="020F0302020204030203" pitchFamily="34" charset="77"/>
              </a:rPr>
              <a:t>Email attacks up 600%</a:t>
            </a:r>
            <a:r>
              <a:rPr lang="en-US" sz="1051" dirty="0">
                <a:solidFill>
                  <a:srgbClr val="141313"/>
                </a:solidFill>
                <a:latin typeface="BestDefense Light" panose="020F0302020204030203" pitchFamily="34" charset="77"/>
              </a:rPr>
              <a:t> </a:t>
            </a:r>
            <a:r>
              <a:rPr lang="en-US" sz="1051" baseline="30000" dirty="0">
                <a:solidFill>
                  <a:srgbClr val="141313"/>
                </a:solidFill>
                <a:latin typeface="BestDefense Light" panose="020F0302020204030203" pitchFamily="34" charset="77"/>
              </a:rPr>
              <a:t>3</a:t>
            </a:r>
          </a:p>
          <a:p>
            <a:pPr marL="285744" indent="-285744" defTabSz="914377">
              <a:buFont typeface="Arial" panose="020B0604020202020204" pitchFamily="34" charset="0"/>
              <a:buChar char="•"/>
              <a:defRPr/>
            </a:pPr>
            <a:r>
              <a:rPr lang="en-US" sz="2400" b="1" dirty="0">
                <a:solidFill>
                  <a:srgbClr val="141313"/>
                </a:solidFill>
                <a:latin typeface="BestDefense Light" panose="020F0302020204030203" pitchFamily="34" charset="77"/>
              </a:rPr>
              <a:t>43% of online attacks </a:t>
            </a:r>
            <a:r>
              <a:rPr lang="en-US" sz="2400" dirty="0">
                <a:solidFill>
                  <a:srgbClr val="141313"/>
                </a:solidFill>
                <a:latin typeface="BestDefense Light" panose="020F0302020204030203" pitchFamily="34" charset="77"/>
              </a:rPr>
              <a:t>now aimed at </a:t>
            </a:r>
            <a:r>
              <a:rPr lang="en-US" sz="2400" b="1" dirty="0">
                <a:solidFill>
                  <a:srgbClr val="141313"/>
                </a:solidFill>
                <a:latin typeface="BestDefense Light" panose="020F0302020204030203" pitchFamily="34" charset="77"/>
              </a:rPr>
              <a:t>Small Businesses</a:t>
            </a:r>
            <a:r>
              <a:rPr lang="en-US" sz="2400" dirty="0">
                <a:solidFill>
                  <a:srgbClr val="141313"/>
                </a:solidFill>
                <a:latin typeface="BestDefense Light" panose="020F0302020204030203" pitchFamily="34" charset="77"/>
              </a:rPr>
              <a:t>, but only </a:t>
            </a:r>
            <a:r>
              <a:rPr lang="en-US" sz="2400" b="1" dirty="0">
                <a:solidFill>
                  <a:srgbClr val="141313"/>
                </a:solidFill>
                <a:latin typeface="BestDefense Light" panose="020F0302020204030203" pitchFamily="34" charset="77"/>
              </a:rPr>
              <a:t>14% are prepared</a:t>
            </a:r>
            <a:r>
              <a:rPr lang="en-US" sz="2400" dirty="0">
                <a:solidFill>
                  <a:srgbClr val="141313"/>
                </a:solidFill>
                <a:latin typeface="BestDefense Light" panose="020F0302020204030203" pitchFamily="34" charset="77"/>
              </a:rPr>
              <a:t> to defend themselves. </a:t>
            </a:r>
            <a:r>
              <a:rPr lang="en-US" sz="900" baseline="30000" dirty="0">
                <a:solidFill>
                  <a:srgbClr val="141313"/>
                </a:solidFill>
                <a:latin typeface="BestDefense Light" panose="020F0302020204030203" pitchFamily="34" charset="77"/>
              </a:rPr>
              <a:t>1</a:t>
            </a:r>
          </a:p>
          <a:p>
            <a:pPr defTabSz="914377">
              <a:defRPr/>
            </a:pPr>
            <a:endParaRPr sz="1400" dirty="0">
              <a:solidFill>
                <a:srgbClr val="141313"/>
              </a:solidFill>
              <a:latin typeface="BestDefense Light" panose="020F0302020204030203" pitchFamily="34" charset="77"/>
            </a:endParaRPr>
          </a:p>
        </p:txBody>
      </p:sp>
      <p:sp>
        <p:nvSpPr>
          <p:cNvPr id="15" name="TextBox 14">
            <a:extLst>
              <a:ext uri="{FF2B5EF4-FFF2-40B4-BE49-F238E27FC236}">
                <a16:creationId xmlns:a16="http://schemas.microsoft.com/office/drawing/2014/main" id="{7ED05D44-9307-4B29-AE3E-68BD4243572A}"/>
              </a:ext>
            </a:extLst>
          </p:cNvPr>
          <p:cNvSpPr txBox="1"/>
          <p:nvPr/>
        </p:nvSpPr>
        <p:spPr>
          <a:xfrm>
            <a:off x="300626" y="5893907"/>
            <a:ext cx="5795375" cy="1138773"/>
          </a:xfrm>
          <a:prstGeom prst="rect">
            <a:avLst/>
          </a:prstGeom>
          <a:noFill/>
        </p:spPr>
        <p:txBody>
          <a:bodyPr wrap="square" rtlCol="0">
            <a:spAutoFit/>
          </a:bodyPr>
          <a:lstStyle/>
          <a:p>
            <a:pPr defTabSz="914377">
              <a:defRPr/>
            </a:pPr>
            <a:r>
              <a:rPr lang="en-US" sz="1000" i="1" dirty="0">
                <a:solidFill>
                  <a:prstClr val="white"/>
                </a:solidFill>
                <a:latin typeface="Calibri" panose="020F0502020204030204"/>
              </a:rPr>
              <a:t>1 </a:t>
            </a:r>
            <a:r>
              <a:rPr lang="en-US" sz="1000" i="1" u="sng" dirty="0">
                <a:solidFill>
                  <a:prstClr val="white"/>
                </a:solidFill>
                <a:latin typeface="Calibri" panose="020F0502020204030204"/>
                <a:hlinkClick r:id="rId3">
                  <a:extLst>
                    <a:ext uri="{A12FA001-AC4F-418D-AE19-62706E023703}">
                      <ahyp:hlinkClr xmlns:ahyp="http://schemas.microsoft.com/office/drawing/2018/hyperlinkcolor" val="tx"/>
                    </a:ext>
                  </a:extLst>
                </a:hlinkClick>
              </a:rPr>
              <a:t>https://www.cnbc.com/2019/10/13/cyberattacks-cost-small-companies-200k-putting-many-out-of-business.html</a:t>
            </a:r>
            <a:endParaRPr lang="en-US" sz="1000" i="1" u="sng" dirty="0">
              <a:solidFill>
                <a:prstClr val="white"/>
              </a:solidFill>
              <a:latin typeface="Calibri" panose="020F0502020204030204"/>
            </a:endParaRPr>
          </a:p>
          <a:p>
            <a:pPr defTabSz="914377">
              <a:defRPr/>
            </a:pPr>
            <a:r>
              <a:rPr lang="en-US" sz="1000" i="1" dirty="0">
                <a:solidFill>
                  <a:prstClr val="white"/>
                </a:solidFill>
                <a:latin typeface="Calibri" panose="020F0502020204030204"/>
              </a:rPr>
              <a:t>2 </a:t>
            </a:r>
            <a:r>
              <a:rPr lang="en-US" sz="1000" i="1" dirty="0">
                <a:solidFill>
                  <a:prstClr val="white"/>
                </a:solidFill>
                <a:latin typeface="Calibri" panose="020F0502020204030204"/>
                <a:hlinkClick r:id="rId4">
                  <a:extLst>
                    <a:ext uri="{A12FA001-AC4F-418D-AE19-62706E023703}">
                      <ahyp:hlinkClr xmlns:ahyp="http://schemas.microsoft.com/office/drawing/2018/hyperlinkcolor" val="tx"/>
                    </a:ext>
                  </a:extLst>
                </a:hlinkClick>
              </a:rPr>
              <a:t>https://securitybrief.eu/story/covid-sees-400-surge-in-cyber-crime</a:t>
            </a:r>
            <a:endParaRPr lang="en-US" sz="1000" i="1" dirty="0">
              <a:solidFill>
                <a:prstClr val="white"/>
              </a:solidFill>
              <a:latin typeface="Calibri" panose="020F0502020204030204"/>
            </a:endParaRPr>
          </a:p>
          <a:p>
            <a:pPr defTabSz="914377">
              <a:defRPr/>
            </a:pPr>
            <a:r>
              <a:rPr lang="en-US" sz="1000" i="1" dirty="0">
                <a:solidFill>
                  <a:prstClr val="white"/>
                </a:solidFill>
                <a:latin typeface="Calibri" panose="020F0502020204030204"/>
              </a:rPr>
              <a:t>3 </a:t>
            </a:r>
            <a:r>
              <a:rPr lang="en-US" sz="900" i="1" dirty="0">
                <a:solidFill>
                  <a:prstClr val="white"/>
                </a:solidFill>
                <a:latin typeface="Calibri" panose="020F0502020204030204"/>
              </a:rPr>
              <a:t>https://thehill.com/policy/cybersecurity/489692-experts-see-over-600-percent-spike-in-malicious-emails-during</a:t>
            </a:r>
          </a:p>
          <a:p>
            <a:pPr defTabSz="914377">
              <a:defRPr/>
            </a:pPr>
            <a:endParaRPr lang="en-US" sz="1400" dirty="0">
              <a:solidFill>
                <a:prstClr val="white"/>
              </a:solidFill>
              <a:latin typeface="Calibri" panose="020F0502020204030204"/>
            </a:endParaRPr>
          </a:p>
          <a:p>
            <a:pPr defTabSz="914377">
              <a:defRPr/>
            </a:pPr>
            <a:endParaRPr lang="en-US" sz="1400" dirty="0">
              <a:solidFill>
                <a:prstClr val="white"/>
              </a:solidFill>
              <a:latin typeface="Calibri" panose="020F0502020204030204"/>
            </a:endParaRPr>
          </a:p>
        </p:txBody>
      </p:sp>
      <p:pic>
        <p:nvPicPr>
          <p:cNvPr id="20" name="Picture Placeholder 19" descr="A person writing on a whiteboard&#10;&#10;Description automatically generated with medium confidence">
            <a:extLst>
              <a:ext uri="{FF2B5EF4-FFF2-40B4-BE49-F238E27FC236}">
                <a16:creationId xmlns:a16="http://schemas.microsoft.com/office/drawing/2014/main" id="{E79DDAEC-836C-4F1F-889D-9DCF505ADF47}"/>
              </a:ext>
            </a:extLst>
          </p:cNvPr>
          <p:cNvPicPr>
            <a:picLocks noGrp="1" noChangeAspect="1"/>
          </p:cNvPicPr>
          <p:nvPr>
            <p:ph type="pic" sz="quarter" idx="10"/>
          </p:nvPr>
        </p:nvPicPr>
        <p:blipFill>
          <a:blip r:embed="rId5"/>
          <a:srcRect l="21175" r="21175"/>
          <a:stretch>
            <a:fillRect/>
          </a:stretch>
        </p:blipFill>
        <p:spPr/>
      </p:pic>
    </p:spTree>
    <p:extLst>
      <p:ext uri="{BB962C8B-B14F-4D97-AF65-F5344CB8AC3E}">
        <p14:creationId xmlns:p14="http://schemas.microsoft.com/office/powerpoint/2010/main" val="426741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person&#10;&#10;Description automatically generated">
            <a:extLst>
              <a:ext uri="{FF2B5EF4-FFF2-40B4-BE49-F238E27FC236}">
                <a16:creationId xmlns:a16="http://schemas.microsoft.com/office/drawing/2014/main" id="{1D2400C1-5A5A-44E7-A4FF-7E02A8981AB1}"/>
              </a:ext>
            </a:extLst>
          </p:cNvPr>
          <p:cNvPicPr>
            <a:picLocks noGrp="1" noChangeAspect="1"/>
          </p:cNvPicPr>
          <p:nvPr>
            <p:ph type="pic" sz="quarter" idx="14"/>
          </p:nvPr>
        </p:nvPicPr>
        <p:blipFill>
          <a:blip r:embed="rId3"/>
          <a:srcRect t="2745" b="2745"/>
          <a:stretch>
            <a:fillRect/>
          </a:stretch>
        </p:blipFill>
        <p:spPr/>
      </p:pic>
      <p:sp>
        <p:nvSpPr>
          <p:cNvPr id="11"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9BF8B6A4-8874-5346-B0CE-95DAAAC2E7EE}"/>
              </a:ext>
            </a:extLst>
          </p:cNvPr>
          <p:cNvSpPr/>
          <p:nvPr/>
        </p:nvSpPr>
        <p:spPr>
          <a:xfrm>
            <a:off x="448733" y="3973210"/>
            <a:ext cx="4198571" cy="13880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44" indent="-285744" defTabSz="914377">
              <a:buFont typeface="Arial" panose="020B0604020202020204" pitchFamily="34" charset="0"/>
              <a:buChar char="•"/>
              <a:defRPr/>
            </a:pPr>
            <a:r>
              <a:rPr lang="en-US" sz="1800" b="1" dirty="0">
                <a:solidFill>
                  <a:srgbClr val="141313"/>
                </a:solidFill>
                <a:latin typeface="BestDefense Light" panose="020F0302020204030203" pitchFamily="34" charset="77"/>
              </a:rPr>
              <a:t>IDShield For Business </a:t>
            </a:r>
            <a:r>
              <a:rPr lang="en-US" sz="1800" dirty="0">
                <a:solidFill>
                  <a:srgbClr val="141313"/>
                </a:solidFill>
                <a:latin typeface="BestDefense Light" panose="020F0302020204030203" pitchFamily="34" charset="77"/>
              </a:rPr>
              <a:t>provides the essentials layers every business needs to </a:t>
            </a:r>
            <a:r>
              <a:rPr lang="en-US" sz="1800" b="1" dirty="0">
                <a:solidFill>
                  <a:srgbClr val="141313"/>
                </a:solidFill>
                <a:latin typeface="BestDefense Light" panose="020F0302020204030203" pitchFamily="34" charset="77"/>
              </a:rPr>
              <a:t>identify</a:t>
            </a:r>
            <a:r>
              <a:rPr lang="en-US" sz="1800" dirty="0">
                <a:solidFill>
                  <a:srgbClr val="141313"/>
                </a:solidFill>
                <a:latin typeface="BestDefense Light" panose="020F0302020204030203" pitchFamily="34" charset="77"/>
              </a:rPr>
              <a:t>, </a:t>
            </a:r>
            <a:r>
              <a:rPr lang="en-US" sz="1800" b="1" dirty="0">
                <a:solidFill>
                  <a:srgbClr val="141313"/>
                </a:solidFill>
                <a:latin typeface="BestDefense Light" panose="020F0302020204030203" pitchFamily="34" charset="77"/>
              </a:rPr>
              <a:t>protect</a:t>
            </a:r>
            <a:r>
              <a:rPr lang="en-US" sz="1800" dirty="0">
                <a:solidFill>
                  <a:srgbClr val="141313"/>
                </a:solidFill>
                <a:latin typeface="BestDefense Light" panose="020F0302020204030203" pitchFamily="34" charset="77"/>
              </a:rPr>
              <a:t>, </a:t>
            </a:r>
            <a:r>
              <a:rPr lang="en-US" sz="1800" b="1" dirty="0">
                <a:solidFill>
                  <a:srgbClr val="141313"/>
                </a:solidFill>
                <a:latin typeface="BestDefense Light" panose="020F0302020204030203" pitchFamily="34" charset="77"/>
              </a:rPr>
              <a:t>detect</a:t>
            </a:r>
            <a:r>
              <a:rPr lang="en-US" sz="1800" dirty="0">
                <a:solidFill>
                  <a:srgbClr val="141313"/>
                </a:solidFill>
                <a:latin typeface="BestDefense Light" panose="020F0302020204030203" pitchFamily="34" charset="77"/>
              </a:rPr>
              <a:t>, </a:t>
            </a:r>
            <a:r>
              <a:rPr lang="en-US" sz="1800" b="1" dirty="0">
                <a:solidFill>
                  <a:srgbClr val="141313"/>
                </a:solidFill>
                <a:latin typeface="BestDefense Light" panose="020F0302020204030203" pitchFamily="34" charset="77"/>
              </a:rPr>
              <a:t>respond</a:t>
            </a:r>
            <a:r>
              <a:rPr lang="en-US" sz="1800" dirty="0">
                <a:solidFill>
                  <a:srgbClr val="141313"/>
                </a:solidFill>
                <a:latin typeface="BestDefense Light" panose="020F0302020204030203" pitchFamily="34" charset="77"/>
              </a:rPr>
              <a:t> and </a:t>
            </a:r>
            <a:r>
              <a:rPr lang="en-US" sz="1800" b="1" dirty="0">
                <a:solidFill>
                  <a:srgbClr val="141313"/>
                </a:solidFill>
                <a:latin typeface="BestDefense Light" panose="020F0302020204030203" pitchFamily="34" charset="77"/>
              </a:rPr>
              <a:t>recover</a:t>
            </a:r>
            <a:r>
              <a:rPr lang="en-US" sz="1800" dirty="0">
                <a:solidFill>
                  <a:srgbClr val="141313"/>
                </a:solidFill>
                <a:latin typeface="BestDefense Light" panose="020F0302020204030203" pitchFamily="34" charset="77"/>
              </a:rPr>
              <a:t> from a </a:t>
            </a:r>
            <a:r>
              <a:rPr lang="en-US" sz="1800" b="1" dirty="0">
                <a:solidFill>
                  <a:srgbClr val="141313"/>
                </a:solidFill>
                <a:latin typeface="BestDefense Light" panose="020F0302020204030203" pitchFamily="34" charset="77"/>
              </a:rPr>
              <a:t>cyberattack</a:t>
            </a:r>
            <a:r>
              <a:rPr lang="en-US" sz="1400" dirty="0">
                <a:solidFill>
                  <a:srgbClr val="141313"/>
                </a:solidFill>
                <a:latin typeface="BestDefense Light" panose="020F0302020204030203" pitchFamily="34" charset="77"/>
              </a:rPr>
              <a:t>.</a:t>
            </a:r>
          </a:p>
        </p:txBody>
      </p:sp>
      <p:sp>
        <p:nvSpPr>
          <p:cNvPr id="12"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D5677FAD-CB9B-6E40-BAC9-F8C2520CD60B}"/>
              </a:ext>
            </a:extLst>
          </p:cNvPr>
          <p:cNvSpPr/>
          <p:nvPr/>
        </p:nvSpPr>
        <p:spPr>
          <a:xfrm>
            <a:off x="448734" y="2768756"/>
            <a:ext cx="5025141" cy="8633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defRPr/>
            </a:pPr>
            <a:r>
              <a:rPr lang="en-US" sz="2200" dirty="0">
                <a:solidFill>
                  <a:srgbClr val="141313"/>
                </a:solidFill>
                <a:latin typeface="BestDefense" panose="020F0502020204030203" pitchFamily="34" charset="77"/>
              </a:rPr>
              <a:t>A Cyberattack can damage more than your business network</a:t>
            </a:r>
            <a:endParaRPr sz="2200" dirty="0">
              <a:solidFill>
                <a:srgbClr val="141313"/>
              </a:solidFill>
              <a:latin typeface="BestDefense" panose="020F0502020204030203" pitchFamily="34" charset="77"/>
            </a:endParaRPr>
          </a:p>
        </p:txBody>
      </p:sp>
      <p:sp>
        <p:nvSpPr>
          <p:cNvPr id="13"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BE2D2EA1-4F9C-B940-A6FC-E3D2A5D092D8}"/>
              </a:ext>
            </a:extLst>
          </p:cNvPr>
          <p:cNvSpPr/>
          <p:nvPr/>
        </p:nvSpPr>
        <p:spPr>
          <a:xfrm>
            <a:off x="448734" y="605497"/>
            <a:ext cx="4634991" cy="22099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r>
              <a:rPr lang="en-US" sz="4400" dirty="0">
                <a:solidFill>
                  <a:srgbClr val="141313"/>
                </a:solidFill>
                <a:latin typeface="Swift Justice" panose="020A0800090400000002" pitchFamily="18" charset="77"/>
              </a:rPr>
              <a:t>Growing Need for Small Business Cyber protection</a:t>
            </a:r>
            <a:endParaRPr sz="4400" dirty="0">
              <a:solidFill>
                <a:srgbClr val="141313"/>
              </a:solidFill>
              <a:latin typeface="Swift Justice" panose="020A0800090400000002" pitchFamily="18" charset="77"/>
            </a:endParaRPr>
          </a:p>
        </p:txBody>
      </p:sp>
      <p:grpSp>
        <p:nvGrpSpPr>
          <p:cNvPr id="6" name="Group 5">
            <a:extLst>
              <a:ext uri="{FF2B5EF4-FFF2-40B4-BE49-F238E27FC236}">
                <a16:creationId xmlns:a16="http://schemas.microsoft.com/office/drawing/2014/main" id="{335AE046-C195-4D68-A129-26A60D270B71}"/>
              </a:ext>
            </a:extLst>
          </p:cNvPr>
          <p:cNvGrpSpPr/>
          <p:nvPr/>
        </p:nvGrpSpPr>
        <p:grpSpPr>
          <a:xfrm>
            <a:off x="11061290" y="6319920"/>
            <a:ext cx="1055985" cy="499980"/>
            <a:chOff x="11061290" y="6319920"/>
            <a:chExt cx="1055985" cy="499980"/>
          </a:xfrm>
        </p:grpSpPr>
        <p:sp>
          <p:nvSpPr>
            <p:cNvPr id="7" name="Rectangle 6">
              <a:extLst>
                <a:ext uri="{FF2B5EF4-FFF2-40B4-BE49-F238E27FC236}">
                  <a16:creationId xmlns:a16="http://schemas.microsoft.com/office/drawing/2014/main" id="{D52CABF2-8133-446D-8B79-5467D2013CC3}"/>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646F8EE-8D36-4C62-8CC5-D20FF1908F21}"/>
                </a:ext>
              </a:extLst>
            </p:cNvPr>
            <p:cNvPicPr>
              <a:picLocks noChangeAspect="1"/>
            </p:cNvPicPr>
            <p:nvPr/>
          </p:nvPicPr>
          <p:blipFill rotWithShape="1">
            <a:blip r:embed="rId4"/>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407092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preparing, table, dining table&#10;&#10;Description automatically generated">
            <a:extLst>
              <a:ext uri="{FF2B5EF4-FFF2-40B4-BE49-F238E27FC236}">
                <a16:creationId xmlns:a16="http://schemas.microsoft.com/office/drawing/2014/main" id="{F81F7A8D-81C7-4771-830C-9998A9BE9176}"/>
              </a:ext>
            </a:extLst>
          </p:cNvPr>
          <p:cNvPicPr>
            <a:picLocks noGrp="1" noChangeAspect="1"/>
          </p:cNvPicPr>
          <p:nvPr>
            <p:ph type="pic" sz="quarter" idx="10"/>
          </p:nvPr>
        </p:nvPicPr>
        <p:blipFill>
          <a:blip r:embed="rId3"/>
          <a:srcRect l="20368" r="20368"/>
          <a:stretch>
            <a:fillRect/>
          </a:stretch>
        </p:blipFill>
        <p:spPr/>
      </p:pic>
      <p:sp>
        <p:nvSpPr>
          <p:cNvPr id="11"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9BF8B6A4-8874-5346-B0CE-95DAAAC2E7EE}"/>
              </a:ext>
            </a:extLst>
          </p:cNvPr>
          <p:cNvSpPr/>
          <p:nvPr/>
        </p:nvSpPr>
        <p:spPr>
          <a:xfrm>
            <a:off x="482601" y="3137852"/>
            <a:ext cx="5223935" cy="2463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76% cyberattacks were inflicted upon companies with less than 100 people. </a:t>
            </a:r>
            <a:r>
              <a:rPr lang="en-US" sz="2000" baseline="30000" dirty="0">
                <a:solidFill>
                  <a:srgbClr val="141313"/>
                </a:solidFill>
                <a:latin typeface="BestDefense Light" panose="020F0302020204030203" pitchFamily="34" charset="77"/>
              </a:rPr>
              <a:t>1</a:t>
            </a:r>
          </a:p>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Each new vulnerability discovered increases your level of risk. </a:t>
            </a:r>
            <a:endParaRPr lang="en-US" sz="1600" baseline="30000" dirty="0">
              <a:solidFill>
                <a:srgbClr val="141313"/>
              </a:solidFill>
              <a:latin typeface="BestDefense Light" panose="020F0302020204030203" pitchFamily="34" charset="77"/>
            </a:endParaRPr>
          </a:p>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88% of small business owners feel vulnerable to cyberattacks.</a:t>
            </a:r>
            <a:endParaRPr lang="en-US" sz="2000" baseline="30000" dirty="0">
              <a:solidFill>
                <a:srgbClr val="141313"/>
              </a:solidFill>
              <a:latin typeface="BestDefense Light" panose="020F0302020204030203" pitchFamily="34" charset="77"/>
            </a:endParaRPr>
          </a:p>
          <a:p>
            <a:pPr defTabSz="914377">
              <a:defRPr/>
            </a:pPr>
            <a:endParaRPr sz="1400" baseline="30000" dirty="0">
              <a:solidFill>
                <a:srgbClr val="141313"/>
              </a:solidFill>
              <a:latin typeface="BestDefense Light" panose="020F0302020204030203" pitchFamily="34" charset="77"/>
            </a:endParaRPr>
          </a:p>
        </p:txBody>
      </p:sp>
      <p:sp>
        <p:nvSpPr>
          <p:cNvPr id="12"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D5677FAD-CB9B-6E40-BAC9-F8C2520CD60B}"/>
              </a:ext>
            </a:extLst>
          </p:cNvPr>
          <p:cNvSpPr/>
          <p:nvPr/>
        </p:nvSpPr>
        <p:spPr>
          <a:xfrm>
            <a:off x="448734" y="2364760"/>
            <a:ext cx="5223935" cy="4571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defRPr/>
            </a:pPr>
            <a:r>
              <a:rPr lang="en-US" sz="2200" dirty="0">
                <a:solidFill>
                  <a:srgbClr val="141313"/>
                </a:solidFill>
                <a:latin typeface="BestDefense" panose="020F0502020204030203" pitchFamily="34" charset="77"/>
              </a:rPr>
              <a:t>The Facts: </a:t>
            </a:r>
            <a:endParaRPr sz="2200" dirty="0">
              <a:solidFill>
                <a:srgbClr val="141313"/>
              </a:solidFill>
              <a:latin typeface="BestDefense" panose="020F0502020204030203" pitchFamily="34" charset="77"/>
            </a:endParaRPr>
          </a:p>
        </p:txBody>
      </p:sp>
      <p:sp>
        <p:nvSpPr>
          <p:cNvPr id="13"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BE2D2EA1-4F9C-B940-A6FC-E3D2A5D092D8}"/>
              </a:ext>
            </a:extLst>
          </p:cNvPr>
          <p:cNvSpPr/>
          <p:nvPr/>
        </p:nvSpPr>
        <p:spPr>
          <a:xfrm>
            <a:off x="448733" y="585877"/>
            <a:ext cx="5647267" cy="149181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r>
              <a:rPr lang="en-US" sz="4400" dirty="0">
                <a:solidFill>
                  <a:srgbClr val="141313"/>
                </a:solidFill>
                <a:latin typeface="Swift Justice" panose="020A0800090400000002" pitchFamily="18" charset="77"/>
              </a:rPr>
              <a:t>Cybersecurity – </a:t>
            </a:r>
            <a:br>
              <a:rPr lang="en-US" sz="4400" dirty="0">
                <a:solidFill>
                  <a:srgbClr val="141313"/>
                </a:solidFill>
                <a:latin typeface="Swift Justice" panose="020A0800090400000002" pitchFamily="18" charset="77"/>
              </a:rPr>
            </a:br>
            <a:r>
              <a:rPr lang="en-US" sz="4400" dirty="0">
                <a:solidFill>
                  <a:srgbClr val="141313"/>
                </a:solidFill>
                <a:latin typeface="Swift Justice" panose="020A0800090400000002" pitchFamily="18" charset="77"/>
              </a:rPr>
              <a:t>Who Needs it?</a:t>
            </a:r>
            <a:endParaRPr sz="4400" dirty="0">
              <a:solidFill>
                <a:srgbClr val="141313"/>
              </a:solidFill>
              <a:latin typeface="Swift Justice" panose="020A0800090400000002" pitchFamily="18" charset="77"/>
            </a:endParaRPr>
          </a:p>
        </p:txBody>
      </p:sp>
      <p:sp>
        <p:nvSpPr>
          <p:cNvPr id="2" name="TextBox 1">
            <a:extLst>
              <a:ext uri="{FF2B5EF4-FFF2-40B4-BE49-F238E27FC236}">
                <a16:creationId xmlns:a16="http://schemas.microsoft.com/office/drawing/2014/main" id="{558A5820-3F8A-4392-81B3-9B68E98F1615}"/>
              </a:ext>
            </a:extLst>
          </p:cNvPr>
          <p:cNvSpPr txBox="1"/>
          <p:nvPr/>
        </p:nvSpPr>
        <p:spPr>
          <a:xfrm>
            <a:off x="0" y="6358171"/>
            <a:ext cx="5819955" cy="414344"/>
          </a:xfrm>
          <a:prstGeom prst="rect">
            <a:avLst/>
          </a:prstGeom>
          <a:noFill/>
        </p:spPr>
        <p:txBody>
          <a:bodyPr wrap="square" rtlCol="0">
            <a:spAutoFit/>
          </a:bodyPr>
          <a:lstStyle/>
          <a:p>
            <a:pPr defTabSz="914377">
              <a:lnSpc>
                <a:spcPct val="107000"/>
              </a:lnSpc>
              <a:spcAft>
                <a:spcPts val="800"/>
              </a:spcAft>
              <a:defRPr/>
            </a:pPr>
            <a:r>
              <a:rPr lang="en-US" sz="1000" i="1" dirty="0">
                <a:solidFill>
                  <a:srgbClr val="141313"/>
                </a:solidFill>
                <a:latin typeface="BestDefense" panose="020F0502020204030203" pitchFamily="34" charset="0"/>
              </a:rPr>
              <a:t>1 Keeper Security (Nov. 2018) 2018 State of Cybersecurity in Small &amp; Medium Size Businesses. Retrieved from https://www.keepersecurity.com/assets/pdf/Keeper-2018-Ponemon-Report.pdf </a:t>
            </a:r>
          </a:p>
        </p:txBody>
      </p:sp>
    </p:spTree>
    <p:extLst>
      <p:ext uri="{BB962C8B-B14F-4D97-AF65-F5344CB8AC3E}">
        <p14:creationId xmlns:p14="http://schemas.microsoft.com/office/powerpoint/2010/main" val="181372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6F9CB9E7-9336-48FD-89E2-5D45BD4EAED3}"/>
              </a:ext>
            </a:extLst>
          </p:cNvPr>
          <p:cNvSpPr/>
          <p:nvPr/>
        </p:nvSpPr>
        <p:spPr>
          <a:xfrm>
            <a:off x="448734" y="4289542"/>
            <a:ext cx="3963069" cy="15319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Vulnerability Scans</a:t>
            </a:r>
          </a:p>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Technical Assistance</a:t>
            </a:r>
          </a:p>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Emergency Helpline Response</a:t>
            </a:r>
          </a:p>
          <a:p>
            <a:pPr marL="285744" indent="-285744" defTabSz="914377">
              <a:buFont typeface="Arial" panose="020B0604020202020204" pitchFamily="34" charset="0"/>
              <a:buChar char="•"/>
              <a:defRPr/>
            </a:pPr>
            <a:r>
              <a:rPr lang="en-US" sz="2000" dirty="0">
                <a:solidFill>
                  <a:srgbClr val="141313"/>
                </a:solidFill>
                <a:latin typeface="BestDefense Light" panose="020F0302020204030203" pitchFamily="34" charset="77"/>
              </a:rPr>
              <a:t>$100K Cyber- Protection Plan</a:t>
            </a:r>
          </a:p>
        </p:txBody>
      </p:sp>
      <p:sp>
        <p:nvSpPr>
          <p:cNvPr id="10"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96DA6495-3BD2-4ABE-8C2E-9A57D7DA5000}"/>
              </a:ext>
            </a:extLst>
          </p:cNvPr>
          <p:cNvSpPr/>
          <p:nvPr/>
        </p:nvSpPr>
        <p:spPr>
          <a:xfrm>
            <a:off x="448734" y="964567"/>
            <a:ext cx="3522135" cy="149181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r>
              <a:rPr lang="en-US" sz="4400" dirty="0">
                <a:solidFill>
                  <a:srgbClr val="141313"/>
                </a:solidFill>
                <a:latin typeface="Swift Justice" panose="020A0800090400000002" pitchFamily="18" charset="77"/>
              </a:rPr>
              <a:t>IDShield For Business</a:t>
            </a:r>
            <a:endParaRPr sz="4400" dirty="0">
              <a:solidFill>
                <a:srgbClr val="141313"/>
              </a:solidFill>
              <a:latin typeface="Swift Justice" panose="020A0800090400000002" pitchFamily="18" charset="77"/>
            </a:endParaRPr>
          </a:p>
        </p:txBody>
      </p:sp>
      <p:pic>
        <p:nvPicPr>
          <p:cNvPr id="14" name="Picture 13">
            <a:extLst>
              <a:ext uri="{FF2B5EF4-FFF2-40B4-BE49-F238E27FC236}">
                <a16:creationId xmlns:a16="http://schemas.microsoft.com/office/drawing/2014/main" id="{00F7D235-20DF-43EB-83BB-63764B1E6844}"/>
              </a:ext>
            </a:extLst>
          </p:cNvPr>
          <p:cNvPicPr>
            <a:picLocks noChangeAspect="1"/>
          </p:cNvPicPr>
          <p:nvPr/>
        </p:nvPicPr>
        <p:blipFill>
          <a:blip r:embed="rId3"/>
          <a:stretch>
            <a:fillRect/>
          </a:stretch>
        </p:blipFill>
        <p:spPr>
          <a:xfrm>
            <a:off x="6176953" y="1126040"/>
            <a:ext cx="5291913" cy="3749040"/>
          </a:xfrm>
          <a:prstGeom prst="rect">
            <a:avLst/>
          </a:prstGeom>
        </p:spPr>
      </p:pic>
      <p:sp>
        <p:nvSpPr>
          <p:cNvPr id="15" name="TextBox 14">
            <a:extLst>
              <a:ext uri="{FF2B5EF4-FFF2-40B4-BE49-F238E27FC236}">
                <a16:creationId xmlns:a16="http://schemas.microsoft.com/office/drawing/2014/main" id="{EF4ED8B8-BA42-491C-AF44-FE9BAE43A95A}"/>
              </a:ext>
            </a:extLst>
          </p:cNvPr>
          <p:cNvSpPr txBox="1"/>
          <p:nvPr/>
        </p:nvSpPr>
        <p:spPr>
          <a:xfrm>
            <a:off x="527124" y="3000444"/>
            <a:ext cx="5936568" cy="863378"/>
          </a:xfrm>
          <a:prstGeom prst="rect">
            <a:avLst/>
          </a:prstGeom>
          <a:noFill/>
        </p:spPr>
        <p:txBody>
          <a:bodyPr wrap="square">
            <a:spAutoFit/>
          </a:bodyPr>
          <a:lstStyle/>
          <a:p>
            <a:pPr defTabSz="914377">
              <a:lnSpc>
                <a:spcPct val="120000"/>
              </a:lnSpc>
              <a:defRPr/>
            </a:pPr>
            <a:r>
              <a:rPr lang="en-US" sz="2200" dirty="0">
                <a:solidFill>
                  <a:srgbClr val="141313"/>
                </a:solidFill>
                <a:latin typeface="BestDefense" panose="020F0502020204030203" pitchFamily="34" charset="77"/>
                <a:sym typeface="Montserrat Light"/>
              </a:rPr>
              <a:t>Protecting &amp; Empowering Small Businesses </a:t>
            </a:r>
            <a:br>
              <a:rPr lang="en-US" sz="2200" dirty="0">
                <a:solidFill>
                  <a:srgbClr val="141313"/>
                </a:solidFill>
                <a:latin typeface="BestDefense" panose="020F0502020204030203" pitchFamily="34" charset="77"/>
                <a:sym typeface="Montserrat Light"/>
              </a:rPr>
            </a:br>
            <a:r>
              <a:rPr lang="en-US" sz="2200" dirty="0">
                <a:solidFill>
                  <a:srgbClr val="141313"/>
                </a:solidFill>
                <a:latin typeface="BestDefense" panose="020F0502020204030203" pitchFamily="34" charset="77"/>
                <a:sym typeface="Montserrat Light"/>
              </a:rPr>
              <a:t>For More Than 40 years</a:t>
            </a:r>
          </a:p>
        </p:txBody>
      </p:sp>
      <p:grpSp>
        <p:nvGrpSpPr>
          <p:cNvPr id="6" name="Group 5">
            <a:extLst>
              <a:ext uri="{FF2B5EF4-FFF2-40B4-BE49-F238E27FC236}">
                <a16:creationId xmlns:a16="http://schemas.microsoft.com/office/drawing/2014/main" id="{AC0D8B67-CC6C-4D66-8778-BF030D6ED190}"/>
              </a:ext>
            </a:extLst>
          </p:cNvPr>
          <p:cNvGrpSpPr/>
          <p:nvPr/>
        </p:nvGrpSpPr>
        <p:grpSpPr>
          <a:xfrm>
            <a:off x="11061290" y="6319920"/>
            <a:ext cx="1055985" cy="499980"/>
            <a:chOff x="11061290" y="6319920"/>
            <a:chExt cx="1055985" cy="499980"/>
          </a:xfrm>
        </p:grpSpPr>
        <p:sp>
          <p:nvSpPr>
            <p:cNvPr id="7" name="Rectangle 6">
              <a:extLst>
                <a:ext uri="{FF2B5EF4-FFF2-40B4-BE49-F238E27FC236}">
                  <a16:creationId xmlns:a16="http://schemas.microsoft.com/office/drawing/2014/main" id="{577EFBB3-15EF-4CA3-B548-5E8599048424}"/>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FFE6A5-3BF8-4141-99A4-473108F6DE18}"/>
                </a:ext>
              </a:extLst>
            </p:cNvPr>
            <p:cNvPicPr>
              <a:picLocks noChangeAspect="1"/>
            </p:cNvPicPr>
            <p:nvPr/>
          </p:nvPicPr>
          <p:blipFill rotWithShape="1">
            <a:blip r:embed="rId4"/>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2199033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1AA0AC6F-FE8D-4686-AFC0-D2514ACC4B3A}"/>
              </a:ext>
            </a:extLst>
          </p:cNvPr>
          <p:cNvSpPr/>
          <p:nvPr/>
        </p:nvSpPr>
        <p:spPr>
          <a:xfrm>
            <a:off x="427217" y="3267540"/>
            <a:ext cx="5306608" cy="30168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44" indent="-285744" defTabSz="914377">
              <a:buFont typeface="Arial" panose="020B0604020202020204" pitchFamily="34" charset="0"/>
              <a:buChar char="•"/>
              <a:defRPr/>
            </a:pPr>
            <a:r>
              <a:rPr lang="en-US" sz="2400" b="1" dirty="0">
                <a:solidFill>
                  <a:srgbClr val="141313"/>
                </a:solidFill>
                <a:latin typeface="BestDefense Light" panose="020F0302020204030203" pitchFamily="34" charset="77"/>
              </a:rPr>
              <a:t>IDShield  For Business Essentials Plan $79.95</a:t>
            </a:r>
          </a:p>
          <a:p>
            <a:pPr lvl="1">
              <a:lnSpc>
                <a:spcPct val="120000"/>
              </a:lnSpc>
            </a:pPr>
            <a:r>
              <a:rPr lang="en-US" sz="1600" dirty="0">
                <a:solidFill>
                  <a:srgbClr val="141313"/>
                </a:solidFill>
                <a:latin typeface="BestDefense Light" panose="020F0302020204030203" pitchFamily="34" charset="77"/>
                <a:sym typeface="Montserrat Light"/>
              </a:rPr>
              <a:t>Protects up to 6 URLS </a:t>
            </a:r>
          </a:p>
          <a:p>
            <a:pPr lvl="1">
              <a:lnSpc>
                <a:spcPct val="120000"/>
              </a:lnSpc>
            </a:pPr>
            <a:r>
              <a:rPr lang="en-US" sz="1600" dirty="0">
                <a:solidFill>
                  <a:srgbClr val="141313"/>
                </a:solidFill>
                <a:latin typeface="BestDefense Light" panose="020F0302020204030203" pitchFamily="34" charset="77"/>
                <a:sym typeface="Montserrat Light"/>
              </a:rPr>
              <a:t>and/or Public IP Addresses</a:t>
            </a:r>
          </a:p>
          <a:p>
            <a:pPr marL="285744" indent="-285744" defTabSz="914377">
              <a:buFont typeface="Arial" panose="020B0604020202020204" pitchFamily="34" charset="0"/>
              <a:buChar char="•"/>
              <a:defRPr/>
            </a:pPr>
            <a:r>
              <a:rPr lang="en-US" sz="2400" b="1" dirty="0">
                <a:solidFill>
                  <a:srgbClr val="141313"/>
                </a:solidFill>
                <a:latin typeface="BestDefense Light" panose="020F0302020204030203" pitchFamily="34" charset="77"/>
              </a:rPr>
              <a:t>IDShield For Business Plus Plan $149.95</a:t>
            </a:r>
          </a:p>
          <a:p>
            <a:pPr lvl="1">
              <a:lnSpc>
                <a:spcPct val="120000"/>
              </a:lnSpc>
            </a:pPr>
            <a:r>
              <a:rPr lang="en-US" sz="1600" dirty="0">
                <a:solidFill>
                  <a:srgbClr val="141313"/>
                </a:solidFill>
                <a:latin typeface="BestDefense Light" panose="020F0302020204030203" pitchFamily="34" charset="77"/>
              </a:rPr>
              <a:t>Protects up to 12 URLS</a:t>
            </a:r>
          </a:p>
          <a:p>
            <a:pPr lvl="1">
              <a:lnSpc>
                <a:spcPct val="120000"/>
              </a:lnSpc>
            </a:pPr>
            <a:r>
              <a:rPr lang="en-US" sz="1600" dirty="0">
                <a:solidFill>
                  <a:srgbClr val="141313"/>
                </a:solidFill>
                <a:latin typeface="BestDefense Light" panose="020F0302020204030203" pitchFamily="34" charset="77"/>
              </a:rPr>
              <a:t>and/or public IP Addresses</a:t>
            </a:r>
            <a:endParaRPr lang="en-US" sz="1600" dirty="0">
              <a:solidFill>
                <a:srgbClr val="141313"/>
              </a:solidFill>
              <a:latin typeface="BestDefense Light" panose="020F0302020204030203" pitchFamily="34" charset="77"/>
              <a:sym typeface="Montserrat Light"/>
            </a:endParaRPr>
          </a:p>
        </p:txBody>
      </p:sp>
      <p:sp>
        <p:nvSpPr>
          <p:cNvPr id="7"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D374364B-C7EB-4ADB-93F8-00E58B0BF641}"/>
              </a:ext>
            </a:extLst>
          </p:cNvPr>
          <p:cNvSpPr/>
          <p:nvPr/>
        </p:nvSpPr>
        <p:spPr>
          <a:xfrm>
            <a:off x="448734" y="2641554"/>
            <a:ext cx="5223935" cy="62292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defRPr/>
            </a:pPr>
            <a:r>
              <a:rPr lang="en-US" sz="3200" dirty="0">
                <a:solidFill>
                  <a:srgbClr val="141313"/>
                </a:solidFill>
                <a:latin typeface="BestDefense" panose="020F0502020204030203" pitchFamily="34" charset="77"/>
              </a:rPr>
              <a:t>Essentials &amp; Plus Plans</a:t>
            </a:r>
            <a:endParaRPr sz="3200" dirty="0">
              <a:solidFill>
                <a:srgbClr val="141313"/>
              </a:solidFill>
              <a:latin typeface="BestDefense" panose="020F0502020204030203" pitchFamily="34" charset="77"/>
            </a:endParaRPr>
          </a:p>
        </p:txBody>
      </p:sp>
      <p:sp>
        <p:nvSpPr>
          <p:cNvPr id="8" name="Deteo clita kuasd fruda gubergren, nosotra seada dero meram takimata sanctus est Lorem sus At vero eos eta accusam eto justo fosduo dolores etomda jam rebum. Steot clita kuasd gubergren, nosotrad sea the takimta sanctus est Lorem ipsusit drin for the druamet. At vero eos et accusam eto drer justo dresoma fosduo dolores etoma jamos rebum. Steo clita kuasd fruda gubergren, nosotra seada meram takimata sanctus est Lorem sus At vero eos et accusam eto justo fosduo dolores etoma jam rebum. Steot clita kuasd gubergren, nosotrad sea takimata sanctus est Lorem ipsusit frand drin for the druamet. Deteo clita kuasd fruda gubergren, nosotra the seada dero meram takimata sanctus est Lorem sus At vero eos eta accusam eto justo fosduo dolores etomda jamo clita kuasd fruda gubergren, nosotra seada dero meram.">
            <a:extLst>
              <a:ext uri="{FF2B5EF4-FFF2-40B4-BE49-F238E27FC236}">
                <a16:creationId xmlns:a16="http://schemas.microsoft.com/office/drawing/2014/main" id="{299B49F2-49DC-4DEE-BD5B-3814B40E03AF}"/>
              </a:ext>
            </a:extLst>
          </p:cNvPr>
          <p:cNvSpPr/>
          <p:nvPr/>
        </p:nvSpPr>
        <p:spPr>
          <a:xfrm>
            <a:off x="448734" y="684865"/>
            <a:ext cx="3522135" cy="149181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defTabSz="914377">
              <a:lnSpc>
                <a:spcPts val="5580"/>
              </a:lnSpc>
              <a:defRPr/>
            </a:pPr>
            <a:r>
              <a:rPr lang="en-US" sz="4400" dirty="0">
                <a:solidFill>
                  <a:srgbClr val="141313"/>
                </a:solidFill>
                <a:latin typeface="Swift Justice" panose="020A0800090400000002" pitchFamily="18" charset="77"/>
              </a:rPr>
              <a:t>IDShield For Business </a:t>
            </a:r>
            <a:endParaRPr sz="4400" dirty="0">
              <a:solidFill>
                <a:srgbClr val="141313"/>
              </a:solidFill>
              <a:latin typeface="Swift Justice" panose="020A0800090400000002" pitchFamily="18" charset="77"/>
            </a:endParaRPr>
          </a:p>
        </p:txBody>
      </p:sp>
      <p:pic>
        <p:nvPicPr>
          <p:cNvPr id="11" name="Picture 10">
            <a:extLst>
              <a:ext uri="{FF2B5EF4-FFF2-40B4-BE49-F238E27FC236}">
                <a16:creationId xmlns:a16="http://schemas.microsoft.com/office/drawing/2014/main" id="{993B8DE6-D59A-4E23-B0AE-238576560B5B}"/>
              </a:ext>
            </a:extLst>
          </p:cNvPr>
          <p:cNvPicPr>
            <a:picLocks noChangeAspect="1"/>
          </p:cNvPicPr>
          <p:nvPr/>
        </p:nvPicPr>
        <p:blipFill>
          <a:blip r:embed="rId3"/>
          <a:stretch>
            <a:fillRect/>
          </a:stretch>
        </p:blipFill>
        <p:spPr>
          <a:xfrm rot="397183">
            <a:off x="7735377" y="1004552"/>
            <a:ext cx="3760631" cy="4848896"/>
          </a:xfrm>
          <a:prstGeom prst="rect">
            <a:avLst/>
          </a:prstGeom>
        </p:spPr>
      </p:pic>
      <p:pic>
        <p:nvPicPr>
          <p:cNvPr id="12" name="Picture 11">
            <a:extLst>
              <a:ext uri="{FF2B5EF4-FFF2-40B4-BE49-F238E27FC236}">
                <a16:creationId xmlns:a16="http://schemas.microsoft.com/office/drawing/2014/main" id="{9914867C-F332-4E2B-B68E-BDEDA5DA5CA6}"/>
              </a:ext>
            </a:extLst>
          </p:cNvPr>
          <p:cNvPicPr>
            <a:picLocks noChangeAspect="1"/>
          </p:cNvPicPr>
          <p:nvPr/>
        </p:nvPicPr>
        <p:blipFill>
          <a:blip r:embed="rId4"/>
          <a:stretch>
            <a:fillRect/>
          </a:stretch>
        </p:blipFill>
        <p:spPr>
          <a:xfrm>
            <a:off x="5906001" y="1004552"/>
            <a:ext cx="3760631" cy="4848896"/>
          </a:xfrm>
          <a:prstGeom prst="rect">
            <a:avLst/>
          </a:prstGeom>
        </p:spPr>
      </p:pic>
      <p:grpSp>
        <p:nvGrpSpPr>
          <p:cNvPr id="9" name="Group 8">
            <a:extLst>
              <a:ext uri="{FF2B5EF4-FFF2-40B4-BE49-F238E27FC236}">
                <a16:creationId xmlns:a16="http://schemas.microsoft.com/office/drawing/2014/main" id="{1D30AC0F-4F84-4BF4-B800-201F15D64D42}"/>
              </a:ext>
            </a:extLst>
          </p:cNvPr>
          <p:cNvGrpSpPr/>
          <p:nvPr/>
        </p:nvGrpSpPr>
        <p:grpSpPr>
          <a:xfrm>
            <a:off x="11061290" y="6319920"/>
            <a:ext cx="1055985" cy="499980"/>
            <a:chOff x="11061290" y="6319920"/>
            <a:chExt cx="1055985" cy="499980"/>
          </a:xfrm>
        </p:grpSpPr>
        <p:sp>
          <p:nvSpPr>
            <p:cNvPr id="10" name="Rectangle 9">
              <a:extLst>
                <a:ext uri="{FF2B5EF4-FFF2-40B4-BE49-F238E27FC236}">
                  <a16:creationId xmlns:a16="http://schemas.microsoft.com/office/drawing/2014/main" id="{A6116660-5B00-4687-8274-955D7FB6F734}"/>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775C76C-FEEA-44C9-8ADF-CE64320D71CE}"/>
                </a:ext>
              </a:extLst>
            </p:cNvPr>
            <p:cNvPicPr>
              <a:picLocks noChangeAspect="1"/>
            </p:cNvPicPr>
            <p:nvPr/>
          </p:nvPicPr>
          <p:blipFill rotWithShape="1">
            <a:blip r:embed="rId5"/>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235050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7BE1975-C5E4-44EB-84A2-1164263D2927}"/>
              </a:ext>
            </a:extLst>
          </p:cNvPr>
          <p:cNvSpPr>
            <a:spLocks noGrp="1"/>
          </p:cNvSpPr>
          <p:nvPr>
            <p:ph sz="quarter" idx="10"/>
          </p:nvPr>
        </p:nvSpPr>
        <p:spPr>
          <a:xfrm>
            <a:off x="1699126" y="1920847"/>
            <a:ext cx="8793747" cy="4481685"/>
          </a:xfrm>
        </p:spPr>
        <p:txBody>
          <a:bodyPr>
            <a:normAutofit/>
          </a:bodyPr>
          <a:lstStyle/>
          <a:p>
            <a:r>
              <a:rPr lang="en-US" b="1" dirty="0">
                <a:latin typeface="BestDefense" panose="020F0502020204030203" pitchFamily="34" charset="0"/>
              </a:rPr>
              <a:t>LegalShield </a:t>
            </a:r>
          </a:p>
          <a:p>
            <a:pPr marL="342900" indent="-342900">
              <a:buFont typeface="Arial" panose="020B0604020202020204" pitchFamily="34" charset="0"/>
              <a:buChar char="•"/>
            </a:pPr>
            <a:r>
              <a:rPr lang="en-US" dirty="0">
                <a:latin typeface="BestDefense" panose="020F0502020204030203" pitchFamily="34" charset="0"/>
              </a:rPr>
              <a:t>Established 1972 </a:t>
            </a:r>
          </a:p>
          <a:p>
            <a:pPr marL="342900" indent="-342900">
              <a:buFont typeface="Arial" panose="020B0604020202020204" pitchFamily="34" charset="0"/>
              <a:buChar char="•"/>
            </a:pPr>
            <a:r>
              <a:rPr lang="en-US" dirty="0">
                <a:latin typeface="BestDefense" panose="020F0502020204030203" pitchFamily="34" charset="0"/>
              </a:rPr>
              <a:t>We are the largest group legal and identity theft plan provider in North America</a:t>
            </a:r>
          </a:p>
          <a:p>
            <a:pPr marL="342900" indent="-342900">
              <a:buFont typeface="Arial" panose="020B0604020202020204" pitchFamily="34" charset="0"/>
              <a:buChar char="•"/>
            </a:pPr>
            <a:r>
              <a:rPr lang="en-US" dirty="0">
                <a:latin typeface="BestDefense" panose="020F0502020204030203" pitchFamily="34" charset="0"/>
              </a:rPr>
              <a:t>We are the only company that offers both a comprehensive legal and identity theft plan</a:t>
            </a:r>
          </a:p>
          <a:p>
            <a:pPr marL="342900" indent="-342900">
              <a:buFont typeface="Arial" panose="020B0604020202020204" pitchFamily="34" charset="0"/>
              <a:buChar char="•"/>
            </a:pPr>
            <a:r>
              <a:rPr lang="en-US" dirty="0">
                <a:latin typeface="BestDefense" panose="020F0502020204030203" pitchFamily="34" charset="0"/>
              </a:rPr>
              <a:t>We serve over 3 million lives, over 30,000 employer groups and 48,000 small businesses</a:t>
            </a:r>
          </a:p>
          <a:p>
            <a:endParaRPr lang="en-US" dirty="0">
              <a:latin typeface="BestDefense" panose="020F0502020204030203" pitchFamily="34" charset="0"/>
            </a:endParaRPr>
          </a:p>
        </p:txBody>
      </p:sp>
      <p:pic>
        <p:nvPicPr>
          <p:cNvPr id="5" name="Picture 4" descr="Logo&#10;&#10;Description automatically generated">
            <a:extLst>
              <a:ext uri="{FF2B5EF4-FFF2-40B4-BE49-F238E27FC236}">
                <a16:creationId xmlns:a16="http://schemas.microsoft.com/office/drawing/2014/main" id="{7A32B957-0ECF-4787-92A6-247D3DBA7FA4}"/>
              </a:ext>
            </a:extLst>
          </p:cNvPr>
          <p:cNvPicPr>
            <a:picLocks noChangeAspect="1"/>
          </p:cNvPicPr>
          <p:nvPr/>
        </p:nvPicPr>
        <p:blipFill>
          <a:blip r:embed="rId2"/>
          <a:stretch>
            <a:fillRect/>
          </a:stretch>
        </p:blipFill>
        <p:spPr>
          <a:xfrm>
            <a:off x="6267081" y="654753"/>
            <a:ext cx="1988082" cy="596425"/>
          </a:xfrm>
          <a:prstGeom prst="rect">
            <a:avLst/>
          </a:prstGeom>
        </p:spPr>
      </p:pic>
      <p:pic>
        <p:nvPicPr>
          <p:cNvPr id="6" name="Picture 5" descr="Logo&#10;&#10;Description automatically generated">
            <a:extLst>
              <a:ext uri="{FF2B5EF4-FFF2-40B4-BE49-F238E27FC236}">
                <a16:creationId xmlns:a16="http://schemas.microsoft.com/office/drawing/2014/main" id="{CB02896A-7526-4012-BF57-C154CF8FBB13}"/>
              </a:ext>
            </a:extLst>
          </p:cNvPr>
          <p:cNvPicPr>
            <a:picLocks noChangeAspect="1"/>
          </p:cNvPicPr>
          <p:nvPr/>
        </p:nvPicPr>
        <p:blipFill>
          <a:blip r:embed="rId3"/>
          <a:stretch>
            <a:fillRect/>
          </a:stretch>
        </p:blipFill>
        <p:spPr>
          <a:xfrm>
            <a:off x="3610900" y="654753"/>
            <a:ext cx="2485100" cy="596424"/>
          </a:xfrm>
          <a:prstGeom prst="rect">
            <a:avLst/>
          </a:prstGeom>
        </p:spPr>
      </p:pic>
      <p:cxnSp>
        <p:nvCxnSpPr>
          <p:cNvPr id="8" name="Straight Connector 7">
            <a:extLst>
              <a:ext uri="{FF2B5EF4-FFF2-40B4-BE49-F238E27FC236}">
                <a16:creationId xmlns:a16="http://schemas.microsoft.com/office/drawing/2014/main" id="{587AEE6F-442D-4812-9D6F-6B55E997A62D}"/>
              </a:ext>
            </a:extLst>
          </p:cNvPr>
          <p:cNvCxnSpPr/>
          <p:nvPr/>
        </p:nvCxnSpPr>
        <p:spPr>
          <a:xfrm>
            <a:off x="6166791" y="541024"/>
            <a:ext cx="0" cy="731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C7C9E42-104D-48A6-93FD-D6A09F7CCB3C}"/>
              </a:ext>
            </a:extLst>
          </p:cNvPr>
          <p:cNvGrpSpPr/>
          <p:nvPr/>
        </p:nvGrpSpPr>
        <p:grpSpPr>
          <a:xfrm>
            <a:off x="11061290" y="6319920"/>
            <a:ext cx="1055985" cy="499980"/>
            <a:chOff x="11061290" y="6319920"/>
            <a:chExt cx="1055985" cy="499980"/>
          </a:xfrm>
        </p:grpSpPr>
        <p:sp>
          <p:nvSpPr>
            <p:cNvPr id="16" name="Rectangle 15">
              <a:extLst>
                <a:ext uri="{FF2B5EF4-FFF2-40B4-BE49-F238E27FC236}">
                  <a16:creationId xmlns:a16="http://schemas.microsoft.com/office/drawing/2014/main" id="{46DFE2AA-09AC-4B03-A65F-70E01EDA8AE6}"/>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66E28468-80AC-4E9B-895A-AADC73843C84}"/>
                </a:ext>
              </a:extLst>
            </p:cNvPr>
            <p:cNvPicPr>
              <a:picLocks noChangeAspect="1"/>
            </p:cNvPicPr>
            <p:nvPr/>
          </p:nvPicPr>
          <p:blipFill rotWithShape="1">
            <a:blip r:embed="rId2"/>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3222985030"/>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3050F0"/>
                </a:solidFill>
                <a:latin typeface="Swift Justice" panose="020A0800090400000002" pitchFamily="18" charset="0"/>
              </a:rPr>
              <a:t>Your Identity is Your Most Valuable Possession</a:t>
            </a:r>
          </a:p>
        </p:txBody>
      </p:sp>
      <p:sp>
        <p:nvSpPr>
          <p:cNvPr id="3" name="Content Placeholder 2"/>
          <p:cNvSpPr>
            <a:spLocks noGrp="1"/>
          </p:cNvSpPr>
          <p:nvPr>
            <p:ph idx="1"/>
          </p:nvPr>
        </p:nvSpPr>
        <p:spPr/>
        <p:txBody>
          <a:bodyPr>
            <a:normAutofit fontScale="70000" lnSpcReduction="20000"/>
          </a:bodyPr>
          <a:lstStyle/>
          <a:p>
            <a:pPr marL="571500" indent="-571500">
              <a:buClr>
                <a:srgbClr val="3050F0"/>
              </a:buClr>
              <a:buFont typeface="Arial" panose="020B0604020202020204" pitchFamily="34" charset="0"/>
              <a:buChar char="•"/>
            </a:pPr>
            <a:r>
              <a:rPr lang="en-US" dirty="0">
                <a:latin typeface="BestDefense" panose="020F0502020204030203" pitchFamily="34" charset="0"/>
              </a:rPr>
              <a:t>Identity theft has been one of the top consumer complaints filed with the FTC for over 15 years.</a:t>
            </a:r>
          </a:p>
          <a:p>
            <a:pPr marL="571500" indent="-571500">
              <a:buClr>
                <a:srgbClr val="3050F0"/>
              </a:buClr>
              <a:buFont typeface="Arial" panose="020B0604020202020204" pitchFamily="34" charset="0"/>
              <a:buChar char="•"/>
            </a:pPr>
            <a:r>
              <a:rPr lang="en-US" dirty="0">
                <a:latin typeface="BestDefense" panose="020F0502020204030203" pitchFamily="34" charset="0"/>
              </a:rPr>
              <a:t>Victims often spending an exorbitant amount of time and money dealing with it. </a:t>
            </a:r>
          </a:p>
          <a:p>
            <a:pPr marL="571500" indent="-571500">
              <a:buClr>
                <a:srgbClr val="3050F0"/>
              </a:buClr>
              <a:buFont typeface="Arial" panose="020B0604020202020204" pitchFamily="34" charset="0"/>
              <a:buChar char="•"/>
            </a:pPr>
            <a:r>
              <a:rPr lang="en-US" dirty="0">
                <a:latin typeface="BestDefense" panose="020F0502020204030203" pitchFamily="34" charset="0"/>
              </a:rPr>
              <a:t>The criminals are getting smarter. </a:t>
            </a:r>
          </a:p>
          <a:p>
            <a:pPr marL="571500" indent="-571500">
              <a:buClr>
                <a:srgbClr val="3050F0"/>
              </a:buClr>
              <a:buFont typeface="Arial" panose="020B0604020202020204" pitchFamily="34" charset="0"/>
              <a:buChar char="•"/>
            </a:pPr>
            <a:r>
              <a:rPr lang="en-US" dirty="0">
                <a:latin typeface="BestDefense" panose="020F0502020204030203" pitchFamily="34" charset="0"/>
              </a:rPr>
              <a:t>Breaches happen too often.</a:t>
            </a:r>
          </a:p>
        </p:txBody>
      </p:sp>
      <p:pic>
        <p:nvPicPr>
          <p:cNvPr id="15" name="Picture Placeholder 1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923657"/>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70" y="252674"/>
            <a:ext cx="11674236" cy="645584"/>
          </a:xfrm>
        </p:spPr>
        <p:txBody>
          <a:bodyPr/>
          <a:lstStyle/>
          <a:p>
            <a:pPr algn="ctr"/>
            <a:r>
              <a:rPr lang="en-US" sz="3600" dirty="0">
                <a:solidFill>
                  <a:srgbClr val="8124BB"/>
                </a:solidFill>
                <a:latin typeface="Swift Justice" panose="020A0800090400000002" pitchFamily="18" charset="0"/>
              </a:rPr>
              <a:t>Flexible Enrollment, Payment, and Billing Options</a:t>
            </a:r>
          </a:p>
        </p:txBody>
      </p:sp>
      <p:sp>
        <p:nvSpPr>
          <p:cNvPr id="19" name="Content Placeholder 2"/>
          <p:cNvSpPr txBox="1">
            <a:spLocks/>
          </p:cNvSpPr>
          <p:nvPr/>
        </p:nvSpPr>
        <p:spPr>
          <a:xfrm>
            <a:off x="1441809" y="3971089"/>
            <a:ext cx="3214903" cy="562759"/>
          </a:xfrm>
          <a:prstGeom prst="rect">
            <a:avLst/>
          </a:prstGeom>
        </p:spPr>
        <p:txBody>
          <a:bodyPr vert="horz" lIns="0" tIns="0" rIns="0" bIns="0" rtlCol="0">
            <a:noAutofit/>
          </a:bodyPr>
          <a:lstStyle>
            <a:lvl1pPr marL="22860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1pPr>
            <a:lvl2pPr marL="77724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2pPr>
            <a:lvl3pPr marL="1234440" indent="-201168"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3pPr>
            <a:lvl4pPr marL="16916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4pPr>
            <a:lvl5pPr marL="21488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rgbClr val="8124BB"/>
                </a:solidFill>
                <a:latin typeface="BestDefense" panose="020F0502020204030203" pitchFamily="34" charset="0"/>
              </a:rPr>
              <a:t>Billing Options</a:t>
            </a:r>
          </a:p>
        </p:txBody>
      </p:sp>
      <p:sp>
        <p:nvSpPr>
          <p:cNvPr id="20" name="Content Placeholder 2"/>
          <p:cNvSpPr txBox="1">
            <a:spLocks/>
          </p:cNvSpPr>
          <p:nvPr/>
        </p:nvSpPr>
        <p:spPr>
          <a:xfrm>
            <a:off x="2144022" y="2008440"/>
            <a:ext cx="3214903" cy="2327125"/>
          </a:xfrm>
          <a:prstGeom prst="rect">
            <a:avLst/>
          </a:prstGeom>
        </p:spPr>
        <p:txBody>
          <a:bodyPr vert="horz" lIns="0" tIns="0" rIns="0" bIns="0" rtlCol="0">
            <a:noAutofit/>
          </a:bodyPr>
          <a:lstStyle>
            <a:lvl1pPr marL="22860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1pPr>
            <a:lvl2pPr marL="77724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2pPr>
            <a:lvl3pPr marL="1234440" indent="-201168"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3pPr>
            <a:lvl4pPr marL="16916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4pPr>
            <a:lvl5pPr marL="21488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a:solidFill>
                  <a:schemeClr val="bg2">
                    <a:lumMod val="25000"/>
                  </a:schemeClr>
                </a:solidFill>
                <a:latin typeface="BestDefense" panose="020F0502020204030203" pitchFamily="34" charset="0"/>
              </a:rPr>
              <a:t>Web</a:t>
            </a:r>
          </a:p>
          <a:p>
            <a:pPr marL="0" indent="0">
              <a:buNone/>
            </a:pPr>
            <a:r>
              <a:rPr lang="en-US" sz="2667">
                <a:solidFill>
                  <a:schemeClr val="bg2">
                    <a:lumMod val="25000"/>
                  </a:schemeClr>
                </a:solidFill>
                <a:latin typeface="BestDefense" panose="020F0502020204030203" pitchFamily="34" charset="0"/>
              </a:rPr>
              <a:t>Electronic</a:t>
            </a:r>
          </a:p>
          <a:p>
            <a:pPr marL="0" indent="0">
              <a:buNone/>
            </a:pPr>
            <a:r>
              <a:rPr lang="en-US" sz="2667">
                <a:solidFill>
                  <a:schemeClr val="bg2">
                    <a:lumMod val="25000"/>
                  </a:schemeClr>
                </a:solidFill>
                <a:latin typeface="BestDefense" panose="020F0502020204030203" pitchFamily="34" charset="0"/>
              </a:rPr>
              <a:t>Paper</a:t>
            </a:r>
          </a:p>
          <a:p>
            <a:pPr marL="0" indent="0">
              <a:buNone/>
            </a:pPr>
            <a:r>
              <a:rPr lang="en-US" sz="2667">
                <a:solidFill>
                  <a:schemeClr val="bg2">
                    <a:lumMod val="25000"/>
                  </a:schemeClr>
                </a:solidFill>
                <a:latin typeface="BestDefense" panose="020F0502020204030203" pitchFamily="34" charset="0"/>
              </a:rPr>
              <a:t>Onsite Enrollers</a:t>
            </a:r>
          </a:p>
        </p:txBody>
      </p:sp>
      <p:sp>
        <p:nvSpPr>
          <p:cNvPr id="21" name="Content Placeholder 2"/>
          <p:cNvSpPr txBox="1">
            <a:spLocks/>
          </p:cNvSpPr>
          <p:nvPr/>
        </p:nvSpPr>
        <p:spPr>
          <a:xfrm>
            <a:off x="2133619" y="4533848"/>
            <a:ext cx="3789824" cy="1804025"/>
          </a:xfrm>
          <a:prstGeom prst="rect">
            <a:avLst/>
          </a:prstGeom>
        </p:spPr>
        <p:txBody>
          <a:bodyPr vert="horz" lIns="0" tIns="0" rIns="0" bIns="0" rtlCol="0">
            <a:noAutofit/>
          </a:bodyPr>
          <a:lstStyle>
            <a:lvl1pPr marL="22860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1pPr>
            <a:lvl2pPr marL="77724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2pPr>
            <a:lvl3pPr marL="1234440" indent="-201168"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3pPr>
            <a:lvl4pPr marL="16916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4pPr>
            <a:lvl5pPr marL="21488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667" dirty="0">
                <a:solidFill>
                  <a:schemeClr val="bg2">
                    <a:lumMod val="25000"/>
                  </a:schemeClr>
                </a:solidFill>
                <a:latin typeface="BestDefense" panose="020F0502020204030203" pitchFamily="34" charset="0"/>
              </a:rPr>
              <a:t>Electronic</a:t>
            </a:r>
          </a:p>
          <a:p>
            <a:pPr marL="0" indent="0">
              <a:lnSpc>
                <a:spcPct val="100000"/>
              </a:lnSpc>
              <a:buNone/>
            </a:pPr>
            <a:r>
              <a:rPr lang="en-US" sz="2667" dirty="0">
                <a:solidFill>
                  <a:schemeClr val="bg2">
                    <a:lumMod val="25000"/>
                  </a:schemeClr>
                </a:solidFill>
                <a:latin typeface="BestDefense" panose="020F0502020204030203" pitchFamily="34" charset="0"/>
              </a:rPr>
              <a:t>Self</a:t>
            </a:r>
          </a:p>
          <a:p>
            <a:pPr marL="0" indent="0">
              <a:lnSpc>
                <a:spcPct val="100000"/>
              </a:lnSpc>
              <a:buNone/>
            </a:pPr>
            <a:r>
              <a:rPr lang="en-US" sz="2667" dirty="0">
                <a:solidFill>
                  <a:schemeClr val="bg2">
                    <a:lumMod val="25000"/>
                  </a:schemeClr>
                </a:solidFill>
                <a:latin typeface="BestDefense" panose="020F0502020204030203" pitchFamily="34" charset="0"/>
              </a:rPr>
              <a:t>Paper</a:t>
            </a:r>
          </a:p>
        </p:txBody>
      </p:sp>
      <p:pic>
        <p:nvPicPr>
          <p:cNvPr id="22" name="Picture 21"/>
          <p:cNvPicPr>
            <a:picLocks noChangeAspect="1"/>
          </p:cNvPicPr>
          <p:nvPr/>
        </p:nvPicPr>
        <p:blipFill rotWithShape="1">
          <a:blip r:embed="rId2" cstate="email">
            <a:extLst>
              <a:ext uri="{28A0092B-C50C-407E-A947-70E740481C1C}">
                <a14:useLocalDpi xmlns:a14="http://schemas.microsoft.com/office/drawing/2010/main"/>
              </a:ext>
            </a:extLst>
          </a:blip>
          <a:srcRect t="3642" b="78151"/>
          <a:stretch/>
        </p:blipFill>
        <p:spPr>
          <a:xfrm>
            <a:off x="1395770" y="1817301"/>
            <a:ext cx="704760" cy="576303"/>
          </a:xfrm>
          <a:prstGeom prst="rect">
            <a:avLst/>
          </a:prstGeom>
        </p:spPr>
      </p:pic>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t="22409" b="59104"/>
          <a:stretch/>
        </p:blipFill>
        <p:spPr>
          <a:xfrm>
            <a:off x="1359972" y="4479762"/>
            <a:ext cx="704760" cy="585168"/>
          </a:xfrm>
          <a:prstGeom prst="rect">
            <a:avLst/>
          </a:prstGeom>
        </p:spPr>
      </p:pic>
      <p:pic>
        <p:nvPicPr>
          <p:cNvPr id="24" name="Picture 23"/>
          <p:cNvPicPr>
            <a:picLocks noChangeAspect="1"/>
          </p:cNvPicPr>
          <p:nvPr/>
        </p:nvPicPr>
        <p:blipFill rotWithShape="1">
          <a:blip r:embed="rId2" cstate="email">
            <a:extLst>
              <a:ext uri="{28A0092B-C50C-407E-A947-70E740481C1C}">
                <a14:useLocalDpi xmlns:a14="http://schemas.microsoft.com/office/drawing/2010/main"/>
              </a:ext>
            </a:extLst>
          </a:blip>
          <a:srcRect t="58823" b="22690"/>
          <a:stretch/>
        </p:blipFill>
        <p:spPr>
          <a:xfrm>
            <a:off x="1381451" y="4983248"/>
            <a:ext cx="704760" cy="585168"/>
          </a:xfrm>
          <a:prstGeom prst="rect">
            <a:avLst/>
          </a:prstGeom>
        </p:spPr>
      </p:pic>
      <p:pic>
        <p:nvPicPr>
          <p:cNvPr id="25" name="Picture 24"/>
          <p:cNvPicPr>
            <a:picLocks noChangeAspect="1"/>
          </p:cNvPicPr>
          <p:nvPr/>
        </p:nvPicPr>
        <p:blipFill rotWithShape="1">
          <a:blip r:embed="rId2" cstate="email">
            <a:extLst>
              <a:ext uri="{28A0092B-C50C-407E-A947-70E740481C1C}">
                <a14:useLocalDpi xmlns:a14="http://schemas.microsoft.com/office/drawing/2010/main"/>
              </a:ext>
            </a:extLst>
          </a:blip>
          <a:srcRect t="77871" b="3923"/>
          <a:stretch/>
        </p:blipFill>
        <p:spPr>
          <a:xfrm>
            <a:off x="1402930" y="5470507"/>
            <a:ext cx="704760" cy="576300"/>
          </a:xfrm>
          <a:prstGeom prst="rect">
            <a:avLst/>
          </a:prstGeom>
        </p:spPr>
      </p:pic>
      <p:pic>
        <p:nvPicPr>
          <p:cNvPr id="26" name="Picture 25"/>
          <p:cNvPicPr>
            <a:picLocks noChangeAspect="1"/>
          </p:cNvPicPr>
          <p:nvPr/>
        </p:nvPicPr>
        <p:blipFill rotWithShape="1">
          <a:blip r:embed="rId2" cstate="email">
            <a:extLst>
              <a:ext uri="{28A0092B-C50C-407E-A947-70E740481C1C}">
                <a14:useLocalDpi xmlns:a14="http://schemas.microsoft.com/office/drawing/2010/main"/>
              </a:ext>
            </a:extLst>
          </a:blip>
          <a:srcRect t="58823" b="22690"/>
          <a:stretch/>
        </p:blipFill>
        <p:spPr>
          <a:xfrm>
            <a:off x="1441809" y="3290391"/>
            <a:ext cx="704760" cy="585168"/>
          </a:xfrm>
          <a:prstGeom prst="rect">
            <a:avLst/>
          </a:prstGeom>
        </p:spPr>
      </p:pic>
      <p:pic>
        <p:nvPicPr>
          <p:cNvPr id="27" name="Picture 26"/>
          <p:cNvPicPr>
            <a:picLocks noChangeAspect="1"/>
          </p:cNvPicPr>
          <p:nvPr/>
        </p:nvPicPr>
        <p:blipFill rotWithShape="1">
          <a:blip r:embed="rId2" cstate="email">
            <a:extLst>
              <a:ext uri="{28A0092B-C50C-407E-A947-70E740481C1C}">
                <a14:useLocalDpi xmlns:a14="http://schemas.microsoft.com/office/drawing/2010/main"/>
              </a:ext>
            </a:extLst>
          </a:blip>
          <a:srcRect t="22409" b="59104"/>
          <a:stretch/>
        </p:blipFill>
        <p:spPr>
          <a:xfrm>
            <a:off x="1395770" y="2311922"/>
            <a:ext cx="704760" cy="585168"/>
          </a:xfrm>
          <a:prstGeom prst="rect">
            <a:avLst/>
          </a:prstGeom>
        </p:spPr>
      </p:pic>
      <p:pic>
        <p:nvPicPr>
          <p:cNvPr id="28" name="Picture 27"/>
          <p:cNvPicPr>
            <a:picLocks noChangeAspect="1"/>
          </p:cNvPicPr>
          <p:nvPr/>
        </p:nvPicPr>
        <p:blipFill rotWithShape="1">
          <a:blip r:embed="rId2" cstate="email">
            <a:extLst>
              <a:ext uri="{28A0092B-C50C-407E-A947-70E740481C1C}">
                <a14:useLocalDpi xmlns:a14="http://schemas.microsoft.com/office/drawing/2010/main"/>
              </a:ext>
            </a:extLst>
          </a:blip>
          <a:srcRect t="40896" b="41177"/>
          <a:stretch/>
        </p:blipFill>
        <p:spPr>
          <a:xfrm>
            <a:off x="1395770" y="2798926"/>
            <a:ext cx="704760" cy="567437"/>
          </a:xfrm>
          <a:prstGeom prst="rect">
            <a:avLst/>
          </a:prstGeom>
        </p:spPr>
      </p:pic>
      <p:sp>
        <p:nvSpPr>
          <p:cNvPr id="29" name="TextBox 28"/>
          <p:cNvSpPr txBox="1"/>
          <p:nvPr/>
        </p:nvSpPr>
        <p:spPr>
          <a:xfrm>
            <a:off x="6591404" y="2008440"/>
            <a:ext cx="5082833" cy="3449662"/>
          </a:xfrm>
          <a:prstGeom prst="rect">
            <a:avLst/>
          </a:prstGeom>
          <a:noFill/>
        </p:spPr>
        <p:txBody>
          <a:bodyPr wrap="square" lIns="0" tIns="0" rIns="0" bIns="0" rtlCol="0">
            <a:spAutoFit/>
          </a:bodyPr>
          <a:lstStyle/>
          <a:p>
            <a:pPr>
              <a:lnSpc>
                <a:spcPts val="3520"/>
              </a:lnSpc>
              <a:spcBef>
                <a:spcPts val="1067"/>
              </a:spcBef>
            </a:pPr>
            <a:r>
              <a:rPr lang="en-US" sz="2667">
                <a:solidFill>
                  <a:schemeClr val="bg2">
                    <a:lumMod val="25000"/>
                  </a:schemeClr>
                </a:solidFill>
                <a:latin typeface="BestDefense" panose="020F0502020204030203" pitchFamily="34" charset="0"/>
                <a:ea typeface="Arial"/>
                <a:cs typeface="Arial"/>
              </a:rPr>
              <a:t>Self Pay / Bank Draft</a:t>
            </a:r>
          </a:p>
          <a:p>
            <a:pPr marL="544245" lvl="2">
              <a:lnSpc>
                <a:spcPts val="2053"/>
              </a:lnSpc>
              <a:spcBef>
                <a:spcPts val="1067"/>
              </a:spcBef>
            </a:pPr>
            <a:r>
              <a:rPr lang="en-US" sz="2400">
                <a:solidFill>
                  <a:schemeClr val="bg2">
                    <a:lumMod val="25000"/>
                  </a:schemeClr>
                </a:solidFill>
                <a:latin typeface="BestDefense" panose="020F0502020204030203" pitchFamily="34" charset="0"/>
                <a:ea typeface="Arial"/>
                <a:cs typeface="Arial"/>
              </a:rPr>
              <a:t>Checking </a:t>
            </a:r>
          </a:p>
          <a:p>
            <a:pPr marL="544245" lvl="2">
              <a:lnSpc>
                <a:spcPts val="2053"/>
              </a:lnSpc>
              <a:spcBef>
                <a:spcPts val="1067"/>
              </a:spcBef>
            </a:pPr>
            <a:r>
              <a:rPr lang="en-US" sz="2400">
                <a:solidFill>
                  <a:schemeClr val="bg2">
                    <a:lumMod val="25000"/>
                  </a:schemeClr>
                </a:solidFill>
                <a:latin typeface="BestDefense" panose="020F0502020204030203" pitchFamily="34" charset="0"/>
                <a:ea typeface="Arial"/>
                <a:cs typeface="Arial"/>
              </a:rPr>
              <a:t>Savings</a:t>
            </a:r>
          </a:p>
          <a:p>
            <a:pPr marL="544245" lvl="2">
              <a:lnSpc>
                <a:spcPts val="2053"/>
              </a:lnSpc>
              <a:spcBef>
                <a:spcPts val="1067"/>
              </a:spcBef>
            </a:pPr>
            <a:r>
              <a:rPr lang="en-US" sz="2400">
                <a:solidFill>
                  <a:schemeClr val="bg2">
                    <a:lumMod val="25000"/>
                  </a:schemeClr>
                </a:solidFill>
                <a:latin typeface="BestDefense" panose="020F0502020204030203" pitchFamily="34" charset="0"/>
                <a:ea typeface="Arial"/>
                <a:cs typeface="Arial"/>
              </a:rPr>
              <a:t>Credit Card</a:t>
            </a:r>
          </a:p>
          <a:p>
            <a:pPr>
              <a:lnSpc>
                <a:spcPts val="3520"/>
              </a:lnSpc>
              <a:spcBef>
                <a:spcPts val="1067"/>
              </a:spcBef>
            </a:pPr>
            <a:r>
              <a:rPr lang="en-US" sz="2667">
                <a:solidFill>
                  <a:schemeClr val="bg2">
                    <a:lumMod val="25000"/>
                  </a:schemeClr>
                </a:solidFill>
                <a:latin typeface="BestDefense" panose="020F0502020204030203" pitchFamily="34" charset="0"/>
                <a:ea typeface="Arial"/>
                <a:cs typeface="Arial"/>
              </a:rPr>
              <a:t>Payroll Deduction</a:t>
            </a:r>
          </a:p>
          <a:p>
            <a:pPr>
              <a:lnSpc>
                <a:spcPts val="3520"/>
              </a:lnSpc>
              <a:spcBef>
                <a:spcPts val="1067"/>
              </a:spcBef>
            </a:pPr>
            <a:r>
              <a:rPr lang="en-US" sz="2667">
                <a:solidFill>
                  <a:schemeClr val="bg2">
                    <a:lumMod val="25000"/>
                  </a:schemeClr>
                </a:solidFill>
                <a:latin typeface="BestDefense" panose="020F0502020204030203" pitchFamily="34" charset="0"/>
                <a:ea typeface="Arial"/>
                <a:cs typeface="Arial"/>
              </a:rPr>
              <a:t>Partial Fringe</a:t>
            </a:r>
          </a:p>
          <a:p>
            <a:pPr>
              <a:lnSpc>
                <a:spcPts val="3520"/>
              </a:lnSpc>
              <a:spcBef>
                <a:spcPts val="1067"/>
              </a:spcBef>
            </a:pPr>
            <a:r>
              <a:rPr lang="en-US" sz="2667">
                <a:solidFill>
                  <a:schemeClr val="bg2">
                    <a:lumMod val="25000"/>
                  </a:schemeClr>
                </a:solidFill>
                <a:latin typeface="BestDefense" panose="020F0502020204030203" pitchFamily="34" charset="0"/>
                <a:ea typeface="Arial"/>
                <a:cs typeface="Arial"/>
              </a:rPr>
              <a:t>Fringe</a:t>
            </a:r>
          </a:p>
        </p:txBody>
      </p:sp>
      <p:sp>
        <p:nvSpPr>
          <p:cNvPr id="30" name="Content Placeholder 2"/>
          <p:cNvSpPr txBox="1">
            <a:spLocks/>
          </p:cNvSpPr>
          <p:nvPr/>
        </p:nvSpPr>
        <p:spPr>
          <a:xfrm>
            <a:off x="1441809" y="1473213"/>
            <a:ext cx="4686300" cy="562759"/>
          </a:xfrm>
          <a:prstGeom prst="rect">
            <a:avLst/>
          </a:prstGeom>
        </p:spPr>
        <p:txBody>
          <a:bodyPr vert="horz" lIns="0" tIns="0" rIns="0" bIns="0" rtlCol="0">
            <a:noAutofit/>
          </a:bodyPr>
          <a:lstStyle>
            <a:lvl1pPr marL="22860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1pPr>
            <a:lvl2pPr marL="77724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2pPr>
            <a:lvl3pPr marL="1234440" indent="-201168"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3pPr>
            <a:lvl4pPr marL="16916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4pPr>
            <a:lvl5pPr marL="21488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rgbClr val="8124BB"/>
                </a:solidFill>
                <a:latin typeface="BestDefense" panose="020F0502020204030203" pitchFamily="34" charset="0"/>
              </a:rPr>
              <a:t>Enrollment Options</a:t>
            </a:r>
          </a:p>
        </p:txBody>
      </p:sp>
      <p:sp>
        <p:nvSpPr>
          <p:cNvPr id="31" name="Content Placeholder 2"/>
          <p:cNvSpPr txBox="1">
            <a:spLocks/>
          </p:cNvSpPr>
          <p:nvPr/>
        </p:nvSpPr>
        <p:spPr>
          <a:xfrm>
            <a:off x="5912209" y="1408855"/>
            <a:ext cx="3204699" cy="625277"/>
          </a:xfrm>
          <a:prstGeom prst="rect">
            <a:avLst/>
          </a:prstGeom>
        </p:spPr>
        <p:txBody>
          <a:bodyPr vert="horz" lIns="0" tIns="0" rIns="0" bIns="0" rtlCol="0">
            <a:noAutofit/>
          </a:bodyPr>
          <a:lstStyle>
            <a:lvl1pPr marL="22860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1pPr>
            <a:lvl2pPr marL="777240" indent="-228600" algn="l" defTabSz="457200" rtl="0" eaLnBrk="1" latinLnBrk="0" hangingPunct="1">
              <a:lnSpc>
                <a:spcPts val="2640"/>
              </a:lnSpc>
              <a:spcBef>
                <a:spcPts val="800"/>
              </a:spcBef>
              <a:buClr>
                <a:srgbClr val="E48623"/>
              </a:buClr>
              <a:buFont typeface="Arial"/>
              <a:buChar char="•"/>
              <a:defRPr sz="2400" kern="1200">
                <a:solidFill>
                  <a:srgbClr val="74736E"/>
                </a:solidFill>
                <a:latin typeface="Arial"/>
                <a:ea typeface="+mn-ea"/>
                <a:cs typeface="+mn-cs"/>
              </a:defRPr>
            </a:lvl2pPr>
            <a:lvl3pPr marL="1234440" indent="-201168"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3pPr>
            <a:lvl4pPr marL="16916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4pPr>
            <a:lvl5pPr marL="2148840" indent="-228600" algn="l" defTabSz="457200" rtl="0" eaLnBrk="1" latinLnBrk="0" hangingPunct="1">
              <a:lnSpc>
                <a:spcPts val="2640"/>
              </a:lnSpc>
              <a:spcBef>
                <a:spcPts val="800"/>
              </a:spcBef>
              <a:buClr>
                <a:srgbClr val="E48623"/>
              </a:buClr>
              <a:buFont typeface="Arial"/>
              <a:buChar char="»"/>
              <a:defRPr sz="1800" kern="1200">
                <a:solidFill>
                  <a:srgbClr val="74736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rgbClr val="8124BB"/>
                </a:solidFill>
                <a:latin typeface="BestDefense" panose="020F0502020204030203" pitchFamily="34" charset="0"/>
              </a:rPr>
              <a:t>Payment Options</a:t>
            </a:r>
          </a:p>
        </p:txBody>
      </p:sp>
      <p:pic>
        <p:nvPicPr>
          <p:cNvPr id="32" name="Picture 31"/>
          <p:cNvPicPr>
            <a:picLocks noChangeAspect="1"/>
          </p:cNvPicPr>
          <p:nvPr/>
        </p:nvPicPr>
        <p:blipFill rotWithShape="1">
          <a:blip r:embed="rId2" cstate="email">
            <a:extLst>
              <a:ext uri="{28A0092B-C50C-407E-A947-70E740481C1C}">
                <a14:useLocalDpi xmlns:a14="http://schemas.microsoft.com/office/drawing/2010/main"/>
              </a:ext>
            </a:extLst>
          </a:blip>
          <a:srcRect t="58823" b="22690"/>
          <a:stretch/>
        </p:blipFill>
        <p:spPr>
          <a:xfrm>
            <a:off x="5786481" y="1950563"/>
            <a:ext cx="704760" cy="585168"/>
          </a:xfrm>
          <a:prstGeom prst="rect">
            <a:avLst/>
          </a:prstGeom>
        </p:spPr>
      </p:pic>
      <p:pic>
        <p:nvPicPr>
          <p:cNvPr id="33" name="Picture 32" descr="enrollment_list deau.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01964" y="3802055"/>
            <a:ext cx="459841" cy="481620"/>
          </a:xfrm>
          <a:prstGeom prst="rect">
            <a:avLst/>
          </a:prstGeom>
        </p:spPr>
      </p:pic>
      <p:pic>
        <p:nvPicPr>
          <p:cNvPr id="34" name="Picture 33" descr="enrollment_list deau.png"/>
          <p:cNvPicPr>
            <a:picLocks noChangeAspect="1"/>
          </p:cNvPicPr>
          <p:nvPr/>
        </p:nvPicPr>
        <p:blipFill rotWithShape="1">
          <a:blip r:embed="rId4" cstate="hqprint">
            <a:extLst>
              <a:ext uri="{28A0092B-C50C-407E-A947-70E740481C1C}">
                <a14:useLocalDpi xmlns:a14="http://schemas.microsoft.com/office/drawing/2010/main"/>
              </a:ext>
            </a:extLst>
          </a:blip>
          <a:srcRect b="-2589"/>
          <a:stretch/>
        </p:blipFill>
        <p:spPr>
          <a:xfrm>
            <a:off x="5901964" y="4360398"/>
            <a:ext cx="459841" cy="481620"/>
          </a:xfrm>
          <a:prstGeom prst="rect">
            <a:avLst/>
          </a:prstGeom>
        </p:spPr>
      </p:pic>
      <p:pic>
        <p:nvPicPr>
          <p:cNvPr id="35" name="Picture 34" descr="enrollment_list deau.pn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01964" y="4946199"/>
            <a:ext cx="459841" cy="481620"/>
          </a:xfrm>
          <a:prstGeom prst="rect">
            <a:avLst/>
          </a:prstGeom>
        </p:spPr>
      </p:pic>
      <p:grpSp>
        <p:nvGrpSpPr>
          <p:cNvPr id="36" name="Group 35">
            <a:extLst>
              <a:ext uri="{FF2B5EF4-FFF2-40B4-BE49-F238E27FC236}">
                <a16:creationId xmlns:a16="http://schemas.microsoft.com/office/drawing/2014/main" id="{3593013C-F166-44C8-BC21-6F0940232D23}"/>
              </a:ext>
            </a:extLst>
          </p:cNvPr>
          <p:cNvGrpSpPr/>
          <p:nvPr/>
        </p:nvGrpSpPr>
        <p:grpSpPr>
          <a:xfrm>
            <a:off x="11061290" y="6319920"/>
            <a:ext cx="1055985" cy="484739"/>
            <a:chOff x="11061290" y="6319920"/>
            <a:chExt cx="1055985" cy="484739"/>
          </a:xfrm>
        </p:grpSpPr>
        <p:sp>
          <p:nvSpPr>
            <p:cNvPr id="37" name="Rectangle 36">
              <a:extLst>
                <a:ext uri="{FF2B5EF4-FFF2-40B4-BE49-F238E27FC236}">
                  <a16:creationId xmlns:a16="http://schemas.microsoft.com/office/drawing/2014/main" id="{78B78E58-D1B7-4D07-9FA4-37DA060207CE}"/>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Logo&#10;&#10;Description automatically generated">
              <a:extLst>
                <a:ext uri="{FF2B5EF4-FFF2-40B4-BE49-F238E27FC236}">
                  <a16:creationId xmlns:a16="http://schemas.microsoft.com/office/drawing/2014/main" id="{DC2D26F0-192F-4167-9F6F-2430DEA9BE85}"/>
                </a:ext>
              </a:extLst>
            </p:cNvPr>
            <p:cNvPicPr>
              <a:picLocks noChangeAspect="1"/>
            </p:cNvPicPr>
            <p:nvPr/>
          </p:nvPicPr>
          <p:blipFill rotWithShape="1">
            <a:blip r:embed="rId6"/>
            <a:srcRect r="77063" b="7532"/>
            <a:stretch/>
          </p:blipFill>
          <p:spPr>
            <a:xfrm>
              <a:off x="11522497" y="6334422"/>
              <a:ext cx="486011" cy="470237"/>
            </a:xfrm>
            <a:prstGeom prst="rect">
              <a:avLst/>
            </a:prstGeom>
          </p:spPr>
        </p:pic>
      </p:grpSp>
    </p:spTree>
    <p:extLst>
      <p:ext uri="{BB962C8B-B14F-4D97-AF65-F5344CB8AC3E}">
        <p14:creationId xmlns:p14="http://schemas.microsoft.com/office/powerpoint/2010/main" val="9152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Effect transition="in" filter="fade">
                                      <p:cBhvr>
                                        <p:cTn id="49" dur="500"/>
                                        <p:tgtEl>
                                          <p:spTgt spid="21">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xEl>
                                              <p:pRg st="1" end="1"/>
                                            </p:txEl>
                                          </p:spTgt>
                                        </p:tgtEl>
                                        <p:attrNameLst>
                                          <p:attrName>style.visibility</p:attrName>
                                        </p:attrNameLst>
                                      </p:cBhvr>
                                      <p:to>
                                        <p:strVal val="visible"/>
                                      </p:to>
                                    </p:set>
                                    <p:animEffect transition="in" filter="fade">
                                      <p:cBhvr>
                                        <p:cTn id="57" dur="500"/>
                                        <p:tgtEl>
                                          <p:spTgt spid="21">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xEl>
                                              <p:pRg st="2" end="2"/>
                                            </p:txEl>
                                          </p:spTgt>
                                        </p:tgtEl>
                                        <p:attrNameLst>
                                          <p:attrName>style.visibility</p:attrName>
                                        </p:attrNameLst>
                                      </p:cBhvr>
                                      <p:to>
                                        <p:strVal val="visible"/>
                                      </p:to>
                                    </p:set>
                                    <p:animEffect transition="in" filter="fade">
                                      <p:cBhvr>
                                        <p:cTn id="65" dur="500"/>
                                        <p:tgtEl>
                                          <p:spTgt spid="21">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Effect transition="in" filter="fade">
                                      <p:cBhvr>
                                        <p:cTn id="81" dur="500"/>
                                        <p:tgtEl>
                                          <p:spTgt spid="29">
                                            <p:txEl>
                                              <p:pRg st="0" end="0"/>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29">
                                            <p:txEl>
                                              <p:pRg st="1" end="1"/>
                                            </p:txEl>
                                          </p:spTgt>
                                        </p:tgtEl>
                                        <p:attrNameLst>
                                          <p:attrName>style.visibility</p:attrName>
                                        </p:attrNameLst>
                                      </p:cBhvr>
                                      <p:to>
                                        <p:strVal val="visible"/>
                                      </p:to>
                                    </p:set>
                                    <p:animEffect transition="in" filter="fade">
                                      <p:cBhvr>
                                        <p:cTn id="84" dur="500"/>
                                        <p:tgtEl>
                                          <p:spTgt spid="29">
                                            <p:txEl>
                                              <p:pRg st="1" end="1"/>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xEl>
                                              <p:pRg st="2" end="2"/>
                                            </p:txEl>
                                          </p:spTgt>
                                        </p:tgtEl>
                                        <p:attrNameLst>
                                          <p:attrName>style.visibility</p:attrName>
                                        </p:attrNameLst>
                                      </p:cBhvr>
                                      <p:to>
                                        <p:strVal val="visible"/>
                                      </p:to>
                                    </p:set>
                                    <p:animEffect transition="in" filter="fade">
                                      <p:cBhvr>
                                        <p:cTn id="87" dur="500"/>
                                        <p:tgtEl>
                                          <p:spTgt spid="29">
                                            <p:txEl>
                                              <p:pRg st="2" end="2"/>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9">
                                            <p:txEl>
                                              <p:pRg st="3" end="3"/>
                                            </p:txEl>
                                          </p:spTgt>
                                        </p:tgtEl>
                                        <p:attrNameLst>
                                          <p:attrName>style.visibility</p:attrName>
                                        </p:attrNameLst>
                                      </p:cBhvr>
                                      <p:to>
                                        <p:strVal val="visible"/>
                                      </p:to>
                                    </p:set>
                                    <p:animEffect transition="in" filter="fade">
                                      <p:cBhvr>
                                        <p:cTn id="90" dur="500"/>
                                        <p:tgtEl>
                                          <p:spTgt spid="29">
                                            <p:txEl>
                                              <p:pRg st="3" end="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nodeType="withEffect">
                                  <p:stCondLst>
                                    <p:cond delay="0"/>
                                  </p:stCondLst>
                                  <p:childTnLst>
                                    <p:set>
                                      <p:cBhvr>
                                        <p:cTn id="97" dur="1" fill="hold">
                                          <p:stCondLst>
                                            <p:cond delay="0"/>
                                          </p:stCondLst>
                                        </p:cTn>
                                        <p:tgtEl>
                                          <p:spTgt spid="29">
                                            <p:txEl>
                                              <p:pRg st="4" end="4"/>
                                            </p:txEl>
                                          </p:spTgt>
                                        </p:tgtEl>
                                        <p:attrNameLst>
                                          <p:attrName>style.visibility</p:attrName>
                                        </p:attrNameLst>
                                      </p:cBhvr>
                                      <p:to>
                                        <p:strVal val="visible"/>
                                      </p:to>
                                    </p:set>
                                    <p:animEffect transition="in" filter="fade">
                                      <p:cBhvr>
                                        <p:cTn id="98" dur="500"/>
                                        <p:tgtEl>
                                          <p:spTgt spid="29">
                                            <p:txEl>
                                              <p:pRg st="4" end="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par>
                                <p:cTn id="104" presetID="10" presetClass="entr" presetSubtype="0" fill="hold" nodeType="withEffect">
                                  <p:stCondLst>
                                    <p:cond delay="0"/>
                                  </p:stCondLst>
                                  <p:childTnLst>
                                    <p:set>
                                      <p:cBhvr>
                                        <p:cTn id="105" dur="1" fill="hold">
                                          <p:stCondLst>
                                            <p:cond delay="0"/>
                                          </p:stCondLst>
                                        </p:cTn>
                                        <p:tgtEl>
                                          <p:spTgt spid="29">
                                            <p:txEl>
                                              <p:pRg st="5" end="5"/>
                                            </p:txEl>
                                          </p:spTgt>
                                        </p:tgtEl>
                                        <p:attrNameLst>
                                          <p:attrName>style.visibility</p:attrName>
                                        </p:attrNameLst>
                                      </p:cBhvr>
                                      <p:to>
                                        <p:strVal val="visible"/>
                                      </p:to>
                                    </p:set>
                                    <p:animEffect transition="in" filter="fade">
                                      <p:cBhvr>
                                        <p:cTn id="106" dur="500"/>
                                        <p:tgtEl>
                                          <p:spTgt spid="29">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fade">
                                      <p:cBhvr>
                                        <p:cTn id="111" dur="500"/>
                                        <p:tgtEl>
                                          <p:spTgt spid="35"/>
                                        </p:tgtEl>
                                      </p:cBhvr>
                                    </p:animEffect>
                                  </p:childTnLst>
                                </p:cTn>
                              </p:par>
                              <p:par>
                                <p:cTn id="112" presetID="10" presetClass="entr" presetSubtype="0" fill="hold" nodeType="withEffect">
                                  <p:stCondLst>
                                    <p:cond delay="0"/>
                                  </p:stCondLst>
                                  <p:childTnLst>
                                    <p:set>
                                      <p:cBhvr>
                                        <p:cTn id="113" dur="1" fill="hold">
                                          <p:stCondLst>
                                            <p:cond delay="0"/>
                                          </p:stCondLst>
                                        </p:cTn>
                                        <p:tgtEl>
                                          <p:spTgt spid="29">
                                            <p:txEl>
                                              <p:pRg st="6" end="6"/>
                                            </p:txEl>
                                          </p:spTgt>
                                        </p:tgtEl>
                                        <p:attrNameLst>
                                          <p:attrName>style.visibility</p:attrName>
                                        </p:attrNameLst>
                                      </p:cBhvr>
                                      <p:to>
                                        <p:strVal val="visible"/>
                                      </p:to>
                                    </p:set>
                                    <p:animEffect transition="in" filter="fade">
                                      <p:cBhvr>
                                        <p:cTn id="114"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332"/>
            <a:ext cx="12191999" cy="645584"/>
          </a:xfrm>
        </p:spPr>
        <p:txBody>
          <a:bodyPr/>
          <a:lstStyle/>
          <a:p>
            <a:pPr algn="ctr"/>
            <a:r>
              <a:rPr lang="en-US" sz="3600" dirty="0">
                <a:solidFill>
                  <a:schemeClr val="tx1"/>
                </a:solidFill>
                <a:latin typeface="Swift Justice" panose="020A0800090400000002" pitchFamily="18" charset="0"/>
              </a:rPr>
              <a:t>Thank you for your time today!</a:t>
            </a:r>
          </a:p>
        </p:txBody>
      </p:sp>
      <p:sp>
        <p:nvSpPr>
          <p:cNvPr id="3" name="Content Placeholder 2"/>
          <p:cNvSpPr>
            <a:spLocks noGrp="1"/>
          </p:cNvSpPr>
          <p:nvPr>
            <p:ph idx="1"/>
          </p:nvPr>
        </p:nvSpPr>
        <p:spPr>
          <a:xfrm>
            <a:off x="1071964" y="2451886"/>
            <a:ext cx="10048068" cy="3840423"/>
          </a:xfrm>
        </p:spPr>
        <p:txBody>
          <a:bodyPr>
            <a:noAutofit/>
          </a:bodyPr>
          <a:lstStyle/>
          <a:p>
            <a:pPr>
              <a:lnSpc>
                <a:spcPct val="120000"/>
              </a:lnSpc>
              <a:spcBef>
                <a:spcPts val="400"/>
              </a:spcBef>
              <a:buClr>
                <a:srgbClr val="E6942C"/>
              </a:buClr>
            </a:pPr>
            <a:r>
              <a:rPr lang="en-US" sz="1400" dirty="0">
                <a:latin typeface="BestDefense Light" panose="020F0302020204030203" pitchFamily="34" charset="0"/>
                <a:cs typeface="Arial" pitchFamily="34" charset="0"/>
              </a:rPr>
              <a:t>LegalShield provides access to legal services offered by a network of provider law firms to LegalShield members through membership based participation. Neither LegalShield nor its officers, employees or sales associates directly or indirectly provide legal services, representation or advice. See a plan contract at </a:t>
            </a:r>
            <a:r>
              <a:rPr lang="en-US" sz="1400" dirty="0" err="1">
                <a:latin typeface="BestDefense Light" panose="020F0302020204030203" pitchFamily="34" charset="0"/>
                <a:cs typeface="Arial" pitchFamily="34" charset="0"/>
              </a:rPr>
              <a:t>www.legalshield.com</a:t>
            </a:r>
            <a:r>
              <a:rPr lang="en-US" sz="1400" dirty="0">
                <a:latin typeface="BestDefense Light" panose="020F0302020204030203" pitchFamily="34" charset="0"/>
                <a:cs typeface="Arial" pitchFamily="34" charset="0"/>
              </a:rPr>
              <a:t> for specific state of residence for complete terms, coverage, amounts and conditions.</a:t>
            </a:r>
            <a:r>
              <a:rPr lang="en-US" sz="1200" dirty="0">
                <a:latin typeface="BestDefense Light" panose="020F0302020204030203" pitchFamily="34" charset="0"/>
                <a:cs typeface="Arial" pitchFamily="34" charset="0"/>
              </a:rPr>
              <a:t>  </a:t>
            </a:r>
          </a:p>
          <a:p>
            <a:pPr>
              <a:lnSpc>
                <a:spcPct val="120000"/>
              </a:lnSpc>
              <a:spcBef>
                <a:spcPts val="1000"/>
              </a:spcBef>
              <a:buClr>
                <a:srgbClr val="E6942C"/>
              </a:buClr>
            </a:pPr>
            <a:r>
              <a:rPr lang="en-US" sz="1400" dirty="0" err="1">
                <a:latin typeface="BestDefense Light" panose="020F0302020204030203" pitchFamily="34" charset="0"/>
                <a:cs typeface="Arial" pitchFamily="34" charset="0"/>
              </a:rPr>
              <a:t>IDShield</a:t>
            </a:r>
            <a:r>
              <a:rPr lang="en-US" sz="1400" dirty="0">
                <a:latin typeface="BestDefense Light" panose="020F0302020204030203" pitchFamily="34" charset="0"/>
                <a:cs typeface="Arial" pitchFamily="34" charset="0"/>
              </a:rPr>
              <a:t> is a product of Pre-Paid Legal Services, Inc. d/b/a LegalShield (“LegalShield”). LegalShield provides access to identity theft protection and restoration services. For complete terms, coverage and conditions, please see </a:t>
            </a:r>
            <a:r>
              <a:rPr lang="en-US" sz="1400" dirty="0" err="1">
                <a:latin typeface="BestDefense Light" panose="020F0302020204030203" pitchFamily="34" charset="0"/>
                <a:cs typeface="Arial" pitchFamily="34" charset="0"/>
              </a:rPr>
              <a:t>www.idshield.com</a:t>
            </a:r>
            <a:r>
              <a:rPr lang="en-US" sz="1400" dirty="0">
                <a:latin typeface="BestDefense Light" panose="020F0302020204030203" pitchFamily="34" charset="0"/>
                <a:cs typeface="Arial" pitchFamily="34" charset="0"/>
              </a:rPr>
              <a:t>. </a:t>
            </a:r>
            <a:r>
              <a:rPr lang="en-US" sz="1400" dirty="0" err="1">
                <a:latin typeface="BestDefense Light" panose="020F0302020204030203" pitchFamily="34" charset="0"/>
                <a:cs typeface="Arial" pitchFamily="34" charset="0"/>
              </a:rPr>
              <a:t>IDShield</a:t>
            </a:r>
            <a:r>
              <a:rPr lang="en-US" sz="1400" dirty="0">
                <a:latin typeface="BestDefense Light" panose="020F0302020204030203" pitchFamily="34" charset="0"/>
                <a:cs typeface="Arial" pitchFamily="34" charset="0"/>
              </a:rPr>
              <a:t> plans are available at individual or family rates. A family rate covers the named member, named member’s spouse and up to 10 dependent children under the age of 18. It also provides consultation and restoration services for dependent children ages 18 to 26.  All Licensed Private Investigators are licensed in the state of Oklahoma. A $1 million insurance policy is issued through a nationally recognized carrier. LegalShield/</a:t>
            </a:r>
            <a:r>
              <a:rPr lang="en-US" sz="1400" dirty="0" err="1">
                <a:latin typeface="BestDefense Light" panose="020F0302020204030203" pitchFamily="34" charset="0"/>
                <a:cs typeface="Arial" pitchFamily="34" charset="0"/>
              </a:rPr>
              <a:t>IDShield</a:t>
            </a:r>
            <a:r>
              <a:rPr lang="en-US" sz="1400" dirty="0">
                <a:latin typeface="BestDefense Light" panose="020F0302020204030203" pitchFamily="34" charset="0"/>
                <a:cs typeface="Arial" pitchFamily="34" charset="0"/>
              </a:rPr>
              <a:t> is not an insurance carrier. Certain limitations apply. Dependent children of the named member or named member’s spouse under the age of 23 who permanently live in the same residence as the named member at the time of the stolen identity event are eligible for the insurance policy coverage. For a summary description of benefits for the policy see https://</a:t>
            </a:r>
            <a:r>
              <a:rPr lang="en-US" sz="1400" dirty="0" err="1">
                <a:latin typeface="BestDefense Light" panose="020F0302020204030203" pitchFamily="34" charset="0"/>
                <a:cs typeface="Arial" pitchFamily="34" charset="0"/>
              </a:rPr>
              <a:t>idshield.cloud</a:t>
            </a:r>
            <a:r>
              <a:rPr lang="en-US" sz="1400" dirty="0">
                <a:latin typeface="BestDefense Light" panose="020F0302020204030203" pitchFamily="34" charset="0"/>
                <a:cs typeface="Arial" pitchFamily="34" charset="0"/>
              </a:rPr>
              <a:t>/summary-of-benefits.  </a:t>
            </a:r>
          </a:p>
          <a:p>
            <a:pPr>
              <a:lnSpc>
                <a:spcPct val="120000"/>
              </a:lnSpc>
              <a:spcBef>
                <a:spcPts val="400"/>
              </a:spcBef>
              <a:buClr>
                <a:srgbClr val="E6942C"/>
              </a:buClr>
            </a:pPr>
            <a:r>
              <a:rPr lang="en-US" sz="1200" dirty="0">
                <a:latin typeface="BestDefense Light" panose="020F0302020204030203" pitchFamily="34" charset="0"/>
                <a:cs typeface="Arial" pitchFamily="34" charset="0"/>
              </a:rPr>
              <a:t>Marketed by: Pre-Paid Legal Services, Inc. dba LegalShield® and subsidiaries; Pre-Paid Legal Casualty, Inc.; Pre-Paid Legal Access, Inc.; LS, Inc.; In VA: Legal Service Plans of Virginia; and PPL Legal Care of Canada Corporation</a:t>
            </a:r>
          </a:p>
        </p:txBody>
      </p:sp>
      <p:pic>
        <p:nvPicPr>
          <p:cNvPr id="6" name="Picture 5" descr="Logo&#10;&#10;Description automatically generated">
            <a:extLst>
              <a:ext uri="{FF2B5EF4-FFF2-40B4-BE49-F238E27FC236}">
                <a16:creationId xmlns:a16="http://schemas.microsoft.com/office/drawing/2014/main" id="{BA7ED308-FF6C-447A-B200-5911BDEEEBBC}"/>
              </a:ext>
            </a:extLst>
          </p:cNvPr>
          <p:cNvPicPr>
            <a:picLocks noChangeAspect="1"/>
          </p:cNvPicPr>
          <p:nvPr/>
        </p:nvPicPr>
        <p:blipFill>
          <a:blip r:embed="rId2"/>
          <a:stretch>
            <a:fillRect/>
          </a:stretch>
        </p:blipFill>
        <p:spPr>
          <a:xfrm>
            <a:off x="6267081" y="1347188"/>
            <a:ext cx="1988082" cy="596425"/>
          </a:xfrm>
          <a:prstGeom prst="rect">
            <a:avLst/>
          </a:prstGeom>
        </p:spPr>
      </p:pic>
      <p:pic>
        <p:nvPicPr>
          <p:cNvPr id="7" name="Picture 6" descr="Logo&#10;&#10;Description automatically generated">
            <a:extLst>
              <a:ext uri="{FF2B5EF4-FFF2-40B4-BE49-F238E27FC236}">
                <a16:creationId xmlns:a16="http://schemas.microsoft.com/office/drawing/2014/main" id="{2D3C6772-E2C3-4776-A334-53B9E194DDB5}"/>
              </a:ext>
            </a:extLst>
          </p:cNvPr>
          <p:cNvPicPr>
            <a:picLocks noChangeAspect="1"/>
          </p:cNvPicPr>
          <p:nvPr/>
        </p:nvPicPr>
        <p:blipFill>
          <a:blip r:embed="rId3"/>
          <a:stretch>
            <a:fillRect/>
          </a:stretch>
        </p:blipFill>
        <p:spPr>
          <a:xfrm>
            <a:off x="3610900" y="1347188"/>
            <a:ext cx="2485100" cy="596424"/>
          </a:xfrm>
          <a:prstGeom prst="rect">
            <a:avLst/>
          </a:prstGeom>
        </p:spPr>
      </p:pic>
      <p:cxnSp>
        <p:nvCxnSpPr>
          <p:cNvPr id="8" name="Straight Connector 7">
            <a:extLst>
              <a:ext uri="{FF2B5EF4-FFF2-40B4-BE49-F238E27FC236}">
                <a16:creationId xmlns:a16="http://schemas.microsoft.com/office/drawing/2014/main" id="{975D8FD8-204D-4BBC-A351-3A2D5B9486FD}"/>
              </a:ext>
            </a:extLst>
          </p:cNvPr>
          <p:cNvCxnSpPr/>
          <p:nvPr/>
        </p:nvCxnSpPr>
        <p:spPr>
          <a:xfrm>
            <a:off x="6166791" y="1233459"/>
            <a:ext cx="0" cy="731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62719F5-4E77-4D6F-9E57-7DAE0B1F272B}"/>
              </a:ext>
            </a:extLst>
          </p:cNvPr>
          <p:cNvGrpSpPr/>
          <p:nvPr/>
        </p:nvGrpSpPr>
        <p:grpSpPr>
          <a:xfrm>
            <a:off x="11061290" y="6319920"/>
            <a:ext cx="1055985" cy="484739"/>
            <a:chOff x="11061290" y="6319920"/>
            <a:chExt cx="1055985" cy="484739"/>
          </a:xfrm>
        </p:grpSpPr>
        <p:sp>
          <p:nvSpPr>
            <p:cNvPr id="10" name="Rectangle 9">
              <a:extLst>
                <a:ext uri="{FF2B5EF4-FFF2-40B4-BE49-F238E27FC236}">
                  <a16:creationId xmlns:a16="http://schemas.microsoft.com/office/drawing/2014/main" id="{F67687C2-4406-4397-9820-2EA790A4EE6F}"/>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2571CA32-1825-48D9-94C2-6978D85A7AF3}"/>
                </a:ext>
              </a:extLst>
            </p:cNvPr>
            <p:cNvPicPr>
              <a:picLocks noChangeAspect="1"/>
            </p:cNvPicPr>
            <p:nvPr/>
          </p:nvPicPr>
          <p:blipFill rotWithShape="1">
            <a:blip r:embed="rId3"/>
            <a:srcRect r="77063" b="7532"/>
            <a:stretch/>
          </p:blipFill>
          <p:spPr>
            <a:xfrm>
              <a:off x="11522497" y="6334422"/>
              <a:ext cx="486011" cy="470237"/>
            </a:xfrm>
            <a:prstGeom prst="rect">
              <a:avLst/>
            </a:prstGeom>
          </p:spPr>
        </p:pic>
      </p:grpSp>
    </p:spTree>
    <p:extLst>
      <p:ext uri="{BB962C8B-B14F-4D97-AF65-F5344CB8AC3E}">
        <p14:creationId xmlns:p14="http://schemas.microsoft.com/office/powerpoint/2010/main" val="25819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25924" y="298764"/>
            <a:ext cx="6366076" cy="2837975"/>
          </a:xfrm>
        </p:spPr>
        <p:txBody>
          <a:bodyPr/>
          <a:lstStyle/>
          <a:p>
            <a:r>
              <a:rPr lang="en-US" dirty="0">
                <a:solidFill>
                  <a:srgbClr val="3050F0"/>
                </a:solidFill>
                <a:latin typeface="Swift Justice" panose="020A0800090400000002" pitchFamily="18" charset="0"/>
              </a:rPr>
              <a:t>Ask Yourself</a:t>
            </a:r>
            <a:br>
              <a:rPr lang="en-US" dirty="0">
                <a:solidFill>
                  <a:srgbClr val="3050F0"/>
                </a:solidFill>
                <a:latin typeface="Swift Justice" panose="020A0800090400000002" pitchFamily="18" charset="0"/>
              </a:rPr>
            </a:br>
            <a:r>
              <a:rPr lang="en-US" sz="3200" dirty="0">
                <a:solidFill>
                  <a:srgbClr val="3050F0"/>
                </a:solidFill>
                <a:latin typeface="Swift Justice" panose="020A0800090400000002" pitchFamily="18" charset="0"/>
              </a:rPr>
              <a:t>Have you, your employees or clients ever…</a:t>
            </a:r>
            <a:br>
              <a:rPr lang="en-US" sz="3200" dirty="0">
                <a:solidFill>
                  <a:schemeClr val="accent5"/>
                </a:solidFill>
                <a:latin typeface="Swift Justice" panose="020A0800090400000002" pitchFamily="18" charset="0"/>
              </a:rPr>
            </a:br>
            <a:endParaRPr lang="en-US" sz="3200" dirty="0">
              <a:solidFill>
                <a:schemeClr val="accent5"/>
              </a:solidFill>
              <a:latin typeface="Swift Justice" panose="020A0800090400000002" pitchFamily="18" charset="0"/>
            </a:endParaRPr>
          </a:p>
        </p:txBody>
      </p:sp>
      <p:sp>
        <p:nvSpPr>
          <p:cNvPr id="4" name="Content Placeholder 3"/>
          <p:cNvSpPr>
            <a:spLocks noGrp="1"/>
          </p:cNvSpPr>
          <p:nvPr>
            <p:ph idx="1"/>
          </p:nvPr>
        </p:nvSpPr>
        <p:spPr>
          <a:xfrm>
            <a:off x="6080566" y="3148314"/>
            <a:ext cx="5856791" cy="3194613"/>
          </a:xfrm>
        </p:spPr>
        <p:txBody>
          <a:bodyPr>
            <a:normAutofit fontScale="62500" lnSpcReduction="20000"/>
          </a:bodyPr>
          <a:lstStyle/>
          <a:p>
            <a:pPr lvl="1">
              <a:buClr>
                <a:srgbClr val="3050F0"/>
              </a:buClr>
              <a:buFont typeface="Arial" panose="020B0604020202020204" pitchFamily="34" charset="0"/>
              <a:buChar char="•"/>
            </a:pPr>
            <a:r>
              <a:rPr lang="en-US" dirty="0">
                <a:latin typeface="BestDefense" panose="020F0502020204030203" pitchFamily="34" charset="0"/>
              </a:rPr>
              <a:t>Worried about being a victim of identity theft?</a:t>
            </a:r>
          </a:p>
          <a:p>
            <a:pPr lvl="1">
              <a:buClr>
                <a:srgbClr val="3050F0"/>
              </a:buClr>
              <a:buFont typeface="Arial" panose="020B0604020202020204" pitchFamily="34" charset="0"/>
              <a:buChar char="•"/>
            </a:pPr>
            <a:r>
              <a:rPr lang="en-US" dirty="0">
                <a:latin typeface="BestDefense" panose="020F0502020204030203" pitchFamily="34" charset="0"/>
              </a:rPr>
              <a:t>Had your personal information at risk?</a:t>
            </a:r>
          </a:p>
          <a:p>
            <a:pPr lvl="1">
              <a:buClr>
                <a:srgbClr val="3050F0"/>
              </a:buClr>
              <a:buFont typeface="Arial" panose="020B0604020202020204" pitchFamily="34" charset="0"/>
              <a:buChar char="•"/>
            </a:pPr>
            <a:r>
              <a:rPr lang="en-US" dirty="0">
                <a:latin typeface="BestDefense" panose="020F0502020204030203" pitchFamily="34" charset="0"/>
              </a:rPr>
              <a:t>Lost your wallet?</a:t>
            </a:r>
          </a:p>
          <a:p>
            <a:pPr lvl="1">
              <a:buClr>
                <a:srgbClr val="3050F0"/>
              </a:buClr>
              <a:buFont typeface="Arial" panose="020B0604020202020204" pitchFamily="34" charset="0"/>
              <a:buChar char="•"/>
            </a:pPr>
            <a:r>
              <a:rPr lang="en-US" dirty="0">
                <a:latin typeface="BestDefense" panose="020F0502020204030203" pitchFamily="34" charset="0"/>
              </a:rPr>
              <a:t>Feared for the security of medical information?</a:t>
            </a:r>
          </a:p>
          <a:p>
            <a:pPr lvl="1">
              <a:buClr>
                <a:srgbClr val="3050F0"/>
              </a:buClr>
              <a:buFont typeface="Arial" panose="020B0604020202020204" pitchFamily="34" charset="0"/>
              <a:buChar char="•"/>
            </a:pPr>
            <a:r>
              <a:rPr lang="en-US" dirty="0">
                <a:latin typeface="BestDefense" panose="020F0502020204030203" pitchFamily="34" charset="0"/>
              </a:rPr>
              <a:t>Worried about entering personal information online?</a:t>
            </a:r>
          </a:p>
        </p:txBody>
      </p:sp>
      <p:pic>
        <p:nvPicPr>
          <p:cNvPr id="9" name="Picture Placeholder 8"/>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1"/>
            <a:ext cx="5826125" cy="6857998"/>
          </a:xfrm>
        </p:spPr>
      </p:pic>
    </p:spTree>
    <p:extLst>
      <p:ext uri="{BB962C8B-B14F-4D97-AF65-F5344CB8AC3E}">
        <p14:creationId xmlns:p14="http://schemas.microsoft.com/office/powerpoint/2010/main" val="212942357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171124"/>
            <a:ext cx="6768662" cy="1477484"/>
          </a:xfrm>
        </p:spPr>
        <p:txBody>
          <a:bodyPr/>
          <a:lstStyle/>
          <a:p>
            <a:r>
              <a:rPr lang="en-US" sz="5400" dirty="0">
                <a:solidFill>
                  <a:srgbClr val="3050F0"/>
                </a:solidFill>
                <a:latin typeface="Swift Justice" panose="020A0800090400000002" pitchFamily="18" charset="0"/>
              </a:rPr>
              <a:t>Impact on Victims</a:t>
            </a:r>
            <a:br>
              <a:rPr lang="en-US" sz="5400" dirty="0">
                <a:solidFill>
                  <a:srgbClr val="3050F0"/>
                </a:solidFill>
                <a:latin typeface="Swift Justice" panose="020A0800090400000002" pitchFamily="18" charset="0"/>
              </a:rPr>
            </a:br>
            <a:r>
              <a:rPr lang="en-US" sz="3200" dirty="0">
                <a:solidFill>
                  <a:srgbClr val="3050F0"/>
                </a:solidFill>
                <a:latin typeface="Swift Justice" panose="020A0800090400000002" pitchFamily="18" charset="0"/>
              </a:rPr>
              <a:t>You, your employees or your clients…</a:t>
            </a:r>
            <a:br>
              <a:rPr lang="en-US" sz="5400" dirty="0">
                <a:solidFill>
                  <a:srgbClr val="3050F0"/>
                </a:solidFill>
                <a:latin typeface="Swift Justice" panose="020A0800090400000002" pitchFamily="18" charset="0"/>
              </a:rPr>
            </a:br>
            <a:endParaRPr lang="en-US" sz="5400" dirty="0">
              <a:solidFill>
                <a:srgbClr val="3050F0"/>
              </a:solidFill>
              <a:latin typeface="Swift Justice" panose="020A0800090400000002" pitchFamily="18" charset="0"/>
            </a:endParaRPr>
          </a:p>
        </p:txBody>
      </p:sp>
      <p:sp>
        <p:nvSpPr>
          <p:cNvPr id="4" name="Content Placeholder 3"/>
          <p:cNvSpPr>
            <a:spLocks noGrp="1"/>
          </p:cNvSpPr>
          <p:nvPr>
            <p:ph idx="1"/>
          </p:nvPr>
        </p:nvSpPr>
        <p:spPr>
          <a:xfrm>
            <a:off x="254642" y="2780797"/>
            <a:ext cx="5856791" cy="3194613"/>
          </a:xfrm>
        </p:spPr>
        <p:txBody>
          <a:bodyPr>
            <a:noAutofit/>
          </a:bodyPr>
          <a:lstStyle/>
          <a:p>
            <a:pPr marL="285750" indent="-285750">
              <a:buClr>
                <a:srgbClr val="3050F0"/>
              </a:buClr>
              <a:buFont typeface="Arial" panose="020B0604020202020204" pitchFamily="34" charset="0"/>
              <a:buChar char="•"/>
            </a:pPr>
            <a:r>
              <a:rPr lang="en-US" sz="2400" dirty="0">
                <a:latin typeface="BestDefense" panose="020F0502020204030203" pitchFamily="34" charset="0"/>
              </a:rPr>
              <a:t>Problems securing loans</a:t>
            </a:r>
          </a:p>
          <a:p>
            <a:pPr marL="285750" indent="-285750">
              <a:buClr>
                <a:srgbClr val="3050F0"/>
              </a:buClr>
              <a:buFont typeface="Arial" panose="020B0604020202020204" pitchFamily="34" charset="0"/>
              <a:buChar char="•"/>
            </a:pPr>
            <a:r>
              <a:rPr lang="en-US" sz="2400" dirty="0">
                <a:latin typeface="BestDefense" panose="020F0502020204030203" pitchFamily="34" charset="0"/>
              </a:rPr>
              <a:t>Harassment from debt collectors on debts they do not owe</a:t>
            </a:r>
          </a:p>
          <a:p>
            <a:pPr marL="285750" indent="-285750">
              <a:buClr>
                <a:srgbClr val="3050F0"/>
              </a:buClr>
              <a:buFont typeface="Arial" panose="020B0604020202020204" pitchFamily="34" charset="0"/>
              <a:buChar char="•"/>
            </a:pPr>
            <a:r>
              <a:rPr lang="en-US" sz="2400" dirty="0">
                <a:latin typeface="BestDefense" panose="020F0502020204030203" pitchFamily="34" charset="0"/>
              </a:rPr>
              <a:t>Possible arrest for crimes committed by an identity thief</a:t>
            </a:r>
          </a:p>
          <a:p>
            <a:pPr marL="285750" indent="-285750">
              <a:buClr>
                <a:srgbClr val="3050F0"/>
              </a:buClr>
              <a:buFont typeface="Arial" panose="020B0604020202020204" pitchFamily="34" charset="0"/>
              <a:buChar char="•"/>
            </a:pPr>
            <a:r>
              <a:rPr lang="en-US" sz="2400" dirty="0">
                <a:latin typeface="BestDefense" panose="020F0502020204030203" pitchFamily="34" charset="0"/>
              </a:rPr>
              <a:t>Red flags on background checks</a:t>
            </a:r>
          </a:p>
          <a:p>
            <a:pPr marL="285750" indent="-285750">
              <a:buClr>
                <a:srgbClr val="3050F0"/>
              </a:buClr>
              <a:buFont typeface="Arial" panose="020B0604020202020204" pitchFamily="34" charset="0"/>
              <a:buChar char="•"/>
            </a:pPr>
            <a:r>
              <a:rPr lang="en-US" sz="2400" dirty="0">
                <a:latin typeface="BestDefense" panose="020F0502020204030203" pitchFamily="34" charset="0"/>
              </a:rPr>
              <a:t>Difficulty focusing at work</a:t>
            </a:r>
          </a:p>
          <a:p>
            <a:pPr marL="285750" indent="-285750">
              <a:buClr>
                <a:srgbClr val="3050F0"/>
              </a:buClr>
              <a:buFont typeface="Arial" panose="020B0604020202020204" pitchFamily="34" charset="0"/>
              <a:buChar char="•"/>
            </a:pPr>
            <a:r>
              <a:rPr lang="en-US" sz="2400" dirty="0">
                <a:latin typeface="BestDefense" panose="020F0502020204030203" pitchFamily="34" charset="0"/>
              </a:rPr>
              <a:t>Increased absenteeism</a:t>
            </a:r>
          </a:p>
        </p:txBody>
      </p:sp>
      <p:pic>
        <p:nvPicPr>
          <p:cNvPr id="6" name="Picture Placeholder 5">
            <a:extLst>
              <a:ext uri="{FF2B5EF4-FFF2-40B4-BE49-F238E27FC236}">
                <a16:creationId xmlns:a16="http://schemas.microsoft.com/office/drawing/2014/main" id="{411BFE71-EFF9-49B3-BC89-48A678BA6304}"/>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a:off x="6620718" y="0"/>
            <a:ext cx="5561757" cy="6858000"/>
          </a:xfrm>
        </p:spPr>
      </p:pic>
    </p:spTree>
    <p:extLst>
      <p:ext uri="{BB962C8B-B14F-4D97-AF65-F5344CB8AC3E}">
        <p14:creationId xmlns:p14="http://schemas.microsoft.com/office/powerpoint/2010/main" val="25801663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447" y="871425"/>
            <a:ext cx="6096000" cy="1600200"/>
          </a:xfrm>
        </p:spPr>
        <p:txBody>
          <a:bodyPr/>
          <a:lstStyle/>
          <a:p>
            <a:r>
              <a:rPr lang="en-US" dirty="0">
                <a:solidFill>
                  <a:schemeClr val="accent5"/>
                </a:solidFill>
              </a:rPr>
              <a:t> </a:t>
            </a:r>
            <a:r>
              <a:rPr lang="en-US" dirty="0">
                <a:solidFill>
                  <a:srgbClr val="3050F0"/>
                </a:solidFill>
                <a:latin typeface="Swift Justice" panose="020A0800090400000002" pitchFamily="18" charset="0"/>
              </a:rPr>
              <a:t>Identity Theft in America</a:t>
            </a:r>
          </a:p>
        </p:txBody>
      </p:sp>
      <p:sp>
        <p:nvSpPr>
          <p:cNvPr id="7" name="Rectangle 6">
            <a:extLst>
              <a:ext uri="{FF2B5EF4-FFF2-40B4-BE49-F238E27FC236}">
                <a16:creationId xmlns:a16="http://schemas.microsoft.com/office/drawing/2014/main" id="{9E2BE723-AE1B-4412-8807-E752A6E36BEE}"/>
              </a:ext>
            </a:extLst>
          </p:cNvPr>
          <p:cNvSpPr/>
          <p:nvPr/>
        </p:nvSpPr>
        <p:spPr>
          <a:xfrm>
            <a:off x="254027" y="6319920"/>
            <a:ext cx="8737574" cy="184666"/>
          </a:xfrm>
          <a:prstGeom prst="rect">
            <a:avLst/>
          </a:prstGeom>
        </p:spPr>
        <p:txBody>
          <a:bodyPr wrap="square" lIns="0" tIns="0" rIns="0" bIns="0">
            <a:spAutoFit/>
          </a:bodyPr>
          <a:lstStyle/>
          <a:p>
            <a:r>
              <a:rPr lang="en-US" sz="1200" baseline="30000" dirty="0"/>
              <a:t>1</a:t>
            </a:r>
            <a:r>
              <a:rPr lang="en-US" sz="1200" i="1" dirty="0"/>
              <a:t>Consumer Financial Protection Bureau (March 2018). Consumer Response Annual Report.  </a:t>
            </a:r>
            <a:endParaRPr lang="en-US" sz="1200" dirty="0"/>
          </a:p>
        </p:txBody>
      </p:sp>
      <p:sp>
        <p:nvSpPr>
          <p:cNvPr id="3" name="TextBox 2">
            <a:extLst>
              <a:ext uri="{FF2B5EF4-FFF2-40B4-BE49-F238E27FC236}">
                <a16:creationId xmlns:a16="http://schemas.microsoft.com/office/drawing/2014/main" id="{1A9F8436-9588-8443-86FA-801FF257A739}"/>
              </a:ext>
            </a:extLst>
          </p:cNvPr>
          <p:cNvSpPr txBox="1"/>
          <p:nvPr/>
        </p:nvSpPr>
        <p:spPr>
          <a:xfrm>
            <a:off x="5779247" y="2471625"/>
            <a:ext cx="6096000" cy="2585323"/>
          </a:xfrm>
          <a:prstGeom prst="rect">
            <a:avLst/>
          </a:prstGeom>
          <a:noFill/>
        </p:spPr>
        <p:txBody>
          <a:bodyPr wrap="square" rtlCol="0">
            <a:spAutoFit/>
          </a:bodyPr>
          <a:lstStyle/>
          <a:p>
            <a:r>
              <a:rPr lang="en-US" dirty="0">
                <a:latin typeface="BestDefense" panose="020F0502020204030203" pitchFamily="34" charset="0"/>
              </a:rPr>
              <a:t>Identity theft has been one of the top consumer complaints filed with the Federal Trade Commission (FTC) for over 15 years.</a:t>
            </a:r>
          </a:p>
          <a:p>
            <a:endParaRPr lang="en-US" dirty="0">
              <a:latin typeface="BestDefense" panose="020F0502020204030203" pitchFamily="34" charset="0"/>
            </a:endParaRPr>
          </a:p>
          <a:p>
            <a:r>
              <a:rPr lang="en-US" dirty="0">
                <a:latin typeface="BestDefense" panose="020F0502020204030203" pitchFamily="34" charset="0"/>
              </a:rPr>
              <a:t>According to the Consumer Response Annual Report from the FTC, 55% of the credit or consumer complaints received by the Bureau of Consumer Financial Protection were about incorrect information appearing on credit reports.</a:t>
            </a:r>
            <a:r>
              <a:rPr lang="en-US" baseline="30000" dirty="0">
                <a:latin typeface="BestDefense" panose="020F0502020204030203" pitchFamily="34" charset="0"/>
              </a:rPr>
              <a:t> 1</a:t>
            </a:r>
            <a:endParaRPr lang="en-US" dirty="0">
              <a:latin typeface="BestDefense" panose="020F0502020204030203" pitchFamily="34" charset="0"/>
            </a:endParaRPr>
          </a:p>
        </p:txBody>
      </p:sp>
      <p:pic>
        <p:nvPicPr>
          <p:cNvPr id="15" name="Picture 14">
            <a:extLst>
              <a:ext uri="{FF2B5EF4-FFF2-40B4-BE49-F238E27FC236}">
                <a16:creationId xmlns:a16="http://schemas.microsoft.com/office/drawing/2014/main" id="{2084D6E8-BF05-5145-BBFB-1A3C91532A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5232400" cy="6319920"/>
          </a:xfrm>
          <a:prstGeom prst="rect">
            <a:avLst/>
          </a:prstGeom>
        </p:spPr>
      </p:pic>
      <p:grpSp>
        <p:nvGrpSpPr>
          <p:cNvPr id="8" name="Group 7">
            <a:extLst>
              <a:ext uri="{FF2B5EF4-FFF2-40B4-BE49-F238E27FC236}">
                <a16:creationId xmlns:a16="http://schemas.microsoft.com/office/drawing/2014/main" id="{584779C0-8D10-403E-815E-83AA25EF2DAE}"/>
              </a:ext>
            </a:extLst>
          </p:cNvPr>
          <p:cNvGrpSpPr/>
          <p:nvPr/>
        </p:nvGrpSpPr>
        <p:grpSpPr>
          <a:xfrm>
            <a:off x="11061290" y="6319920"/>
            <a:ext cx="1055985" cy="499980"/>
            <a:chOff x="11061290" y="6319920"/>
            <a:chExt cx="1055985" cy="499980"/>
          </a:xfrm>
        </p:grpSpPr>
        <p:sp>
          <p:nvSpPr>
            <p:cNvPr id="4" name="Rectangle 3">
              <a:extLst>
                <a:ext uri="{FF2B5EF4-FFF2-40B4-BE49-F238E27FC236}">
                  <a16:creationId xmlns:a16="http://schemas.microsoft.com/office/drawing/2014/main" id="{25B9F662-6B03-404E-9D9A-D81E5EBC6A1E}"/>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D82DA769-B910-4BDA-B839-F7534A6EDA36}"/>
                </a:ext>
              </a:extLst>
            </p:cNvPr>
            <p:cNvPicPr>
              <a:picLocks noChangeAspect="1"/>
            </p:cNvPicPr>
            <p:nvPr/>
          </p:nvPicPr>
          <p:blipFill rotWithShape="1">
            <a:blip r:embed="rId3"/>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163734536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 y="69574"/>
            <a:ext cx="11894203" cy="1306703"/>
          </a:xfrm>
        </p:spPr>
        <p:txBody>
          <a:bodyPr/>
          <a:lstStyle/>
          <a:p>
            <a:r>
              <a:rPr lang="en-US" dirty="0">
                <a:solidFill>
                  <a:schemeClr val="accent5"/>
                </a:solidFill>
              </a:rPr>
              <a:t>                        </a:t>
            </a:r>
            <a:endParaRPr lang="en-US" sz="4400" dirty="0">
              <a:solidFill>
                <a:schemeClr val="accent5"/>
              </a:solidFill>
            </a:endParaRPr>
          </a:p>
        </p:txBody>
      </p:sp>
      <p:sp>
        <p:nvSpPr>
          <p:cNvPr id="3" name="Content Placeholder 2"/>
          <p:cNvSpPr>
            <a:spLocks noGrp="1"/>
          </p:cNvSpPr>
          <p:nvPr>
            <p:ph idx="1"/>
          </p:nvPr>
        </p:nvSpPr>
        <p:spPr>
          <a:xfrm>
            <a:off x="722638" y="2174694"/>
            <a:ext cx="10515600" cy="4249271"/>
          </a:xfrm>
        </p:spPr>
        <p:txBody>
          <a:bodyPr>
            <a:normAutofit/>
          </a:bodyPr>
          <a:lstStyle/>
          <a:p>
            <a:pPr>
              <a:buClr>
                <a:schemeClr val="accent5"/>
              </a:buClr>
            </a:pPr>
            <a:r>
              <a:rPr lang="en-US" sz="2800" b="1" dirty="0">
                <a:latin typeface="BestDefense" panose="020F0502020204030203" pitchFamily="34" charset="0"/>
              </a:rPr>
              <a:t>Educate </a:t>
            </a:r>
            <a:r>
              <a:rPr lang="en-US" sz="2800" b="1" i="1" dirty="0">
                <a:latin typeface="BestDefense" panose="020F0502020204030203" pitchFamily="34" charset="0"/>
              </a:rPr>
              <a:t>your employees and clients </a:t>
            </a:r>
            <a:r>
              <a:rPr lang="en-US" sz="2800" dirty="0">
                <a:latin typeface="BestDefense" panose="020F0502020204030203" pitchFamily="34" charset="0"/>
              </a:rPr>
              <a:t>about the benefits of purchasing a comprehensive identity theft plan - </a:t>
            </a:r>
            <a:r>
              <a:rPr lang="en-US" sz="2800" b="1" dirty="0" err="1">
                <a:solidFill>
                  <a:srgbClr val="3050F0"/>
                </a:solidFill>
                <a:latin typeface="BestDefense" panose="020F0502020204030203" pitchFamily="34" charset="0"/>
              </a:rPr>
              <a:t>IDShield</a:t>
            </a:r>
            <a:endParaRPr lang="en-US" sz="2000" b="1" dirty="0">
              <a:solidFill>
                <a:srgbClr val="3050F0"/>
              </a:solidFill>
              <a:latin typeface="BestDefense" panose="020F0502020204030203" pitchFamily="34" charset="0"/>
            </a:endParaRPr>
          </a:p>
          <a:p>
            <a:pPr marL="1428750" lvl="2" indent="-285750">
              <a:buClr>
                <a:srgbClr val="3050F0"/>
              </a:buClr>
              <a:buFont typeface="Arial" panose="020B0604020202020204" pitchFamily="34" charset="0"/>
              <a:buChar char="•"/>
            </a:pPr>
            <a:r>
              <a:rPr lang="en-US" b="1" dirty="0" err="1">
                <a:solidFill>
                  <a:srgbClr val="3050F0"/>
                </a:solidFill>
                <a:latin typeface="BestDefense" panose="020F0502020204030203" pitchFamily="34" charset="0"/>
              </a:rPr>
              <a:t>IDShield</a:t>
            </a:r>
            <a:r>
              <a:rPr lang="en-US" dirty="0">
                <a:latin typeface="BestDefense" panose="020F0502020204030203" pitchFamily="34" charset="0"/>
              </a:rPr>
              <a:t> provides both credit and internet monitoring </a:t>
            </a:r>
            <a:r>
              <a:rPr lang="en-US" sz="3200" b="1" dirty="0">
                <a:latin typeface="BestDefense" panose="020F0502020204030203" pitchFamily="34" charset="0"/>
              </a:rPr>
              <a:t> </a:t>
            </a:r>
          </a:p>
          <a:p>
            <a:pPr marL="1428750" lvl="2" indent="-285750">
              <a:buClr>
                <a:srgbClr val="3050F0"/>
              </a:buClr>
              <a:buFont typeface="Arial" panose="020B0604020202020204" pitchFamily="34" charset="0"/>
              <a:buChar char="•"/>
            </a:pPr>
            <a:r>
              <a:rPr lang="en-US" b="1" dirty="0" err="1">
                <a:solidFill>
                  <a:srgbClr val="3050F0"/>
                </a:solidFill>
                <a:latin typeface="BestDefense" panose="020F0502020204030203" pitchFamily="34" charset="0"/>
              </a:rPr>
              <a:t>IDShield</a:t>
            </a:r>
            <a:r>
              <a:rPr lang="en-US" dirty="0">
                <a:latin typeface="BestDefense" panose="020F0502020204030203" pitchFamily="34" charset="0"/>
              </a:rPr>
              <a:t> is the </a:t>
            </a:r>
            <a:r>
              <a:rPr lang="en-US" b="1" dirty="0">
                <a:latin typeface="BestDefense" panose="020F0502020204030203" pitchFamily="34" charset="0"/>
              </a:rPr>
              <a:t>ONLY identity theft plan </a:t>
            </a:r>
            <a:r>
              <a:rPr lang="en-US" dirty="0">
                <a:latin typeface="BestDefense" panose="020F0502020204030203" pitchFamily="34" charset="0"/>
              </a:rPr>
              <a:t>that provides access to private investigators  </a:t>
            </a:r>
          </a:p>
          <a:p>
            <a:pPr marL="548640" lvl="1" indent="0">
              <a:buClr>
                <a:schemeClr val="accent5"/>
              </a:buClr>
              <a:buNone/>
            </a:pPr>
            <a:endParaRPr lang="en-US" dirty="0">
              <a:latin typeface="+mn-lt"/>
            </a:endParaRPr>
          </a:p>
          <a:p>
            <a:pPr marL="571500" lvl="0" indent="-571500" defTabSz="457200" fontAlgn="base">
              <a:lnSpc>
                <a:spcPct val="100000"/>
              </a:lnSpc>
              <a:spcBef>
                <a:spcPct val="0"/>
              </a:spcBef>
              <a:spcAft>
                <a:spcPct val="0"/>
              </a:spcAft>
              <a:buClr>
                <a:schemeClr val="accent5"/>
              </a:buClr>
              <a:buFont typeface="Arial" panose="020B0604020202020204" pitchFamily="34" charset="0"/>
              <a:buChar char="•"/>
              <a:defRPr/>
            </a:pPr>
            <a:endParaRPr lang="en-US" dirty="0">
              <a:solidFill>
                <a:srgbClr val="999999"/>
              </a:solidFill>
              <a:latin typeface="Georgia" panose="02040502050405020303" pitchFamily="18" charset="0"/>
              <a:ea typeface="ＭＳ Ｐゴシック" charset="0"/>
            </a:endParaRPr>
          </a:p>
        </p:txBody>
      </p:sp>
      <p:sp>
        <p:nvSpPr>
          <p:cNvPr id="6" name="TextBox 5">
            <a:extLst>
              <a:ext uri="{FF2B5EF4-FFF2-40B4-BE49-F238E27FC236}">
                <a16:creationId xmlns:a16="http://schemas.microsoft.com/office/drawing/2014/main" id="{76B8EDA5-36DE-4549-A75D-FDADC88E10BD}"/>
              </a:ext>
            </a:extLst>
          </p:cNvPr>
          <p:cNvSpPr txBox="1"/>
          <p:nvPr/>
        </p:nvSpPr>
        <p:spPr>
          <a:xfrm>
            <a:off x="2121522" y="1532401"/>
            <a:ext cx="7948955" cy="584775"/>
          </a:xfrm>
          <a:prstGeom prst="rect">
            <a:avLst/>
          </a:prstGeom>
          <a:noFill/>
        </p:spPr>
        <p:txBody>
          <a:bodyPr wrap="square" rtlCol="0">
            <a:spAutoFit/>
          </a:bodyPr>
          <a:lstStyle/>
          <a:p>
            <a:r>
              <a:rPr lang="en-US" sz="3200" b="1" dirty="0">
                <a:solidFill>
                  <a:srgbClr val="3050F0"/>
                </a:solidFill>
                <a:latin typeface="Swift Justice" panose="020A0800090400000002" pitchFamily="18" charset="0"/>
              </a:rPr>
              <a:t>Offering comprehensive online protection. </a:t>
            </a:r>
            <a:endParaRPr lang="en-US" sz="3200" dirty="0">
              <a:solidFill>
                <a:srgbClr val="3050F0"/>
              </a:solidFill>
              <a:latin typeface="Swift Justice" panose="020A0800090400000002" pitchFamily="18" charset="0"/>
            </a:endParaRPr>
          </a:p>
        </p:txBody>
      </p:sp>
      <p:pic>
        <p:nvPicPr>
          <p:cNvPr id="7" name="Picture 6" descr="Logo&#10;&#10;Description automatically generated">
            <a:extLst>
              <a:ext uri="{FF2B5EF4-FFF2-40B4-BE49-F238E27FC236}">
                <a16:creationId xmlns:a16="http://schemas.microsoft.com/office/drawing/2014/main" id="{05A3CBFE-39D2-428C-8705-5500A1047969}"/>
              </a:ext>
            </a:extLst>
          </p:cNvPr>
          <p:cNvPicPr>
            <a:picLocks noChangeAspect="1"/>
          </p:cNvPicPr>
          <p:nvPr/>
        </p:nvPicPr>
        <p:blipFill>
          <a:blip r:embed="rId2"/>
          <a:stretch>
            <a:fillRect/>
          </a:stretch>
        </p:blipFill>
        <p:spPr>
          <a:xfrm>
            <a:off x="4217212" y="345591"/>
            <a:ext cx="3757573" cy="1127273"/>
          </a:xfrm>
          <a:prstGeom prst="rect">
            <a:avLst/>
          </a:prstGeom>
        </p:spPr>
      </p:pic>
      <p:grpSp>
        <p:nvGrpSpPr>
          <p:cNvPr id="9" name="Group 8">
            <a:extLst>
              <a:ext uri="{FF2B5EF4-FFF2-40B4-BE49-F238E27FC236}">
                <a16:creationId xmlns:a16="http://schemas.microsoft.com/office/drawing/2014/main" id="{8EDCE7EA-1016-4E34-B509-5516FAE2E1A2}"/>
              </a:ext>
            </a:extLst>
          </p:cNvPr>
          <p:cNvGrpSpPr/>
          <p:nvPr/>
        </p:nvGrpSpPr>
        <p:grpSpPr>
          <a:xfrm>
            <a:off x="11061290" y="6319920"/>
            <a:ext cx="1055985" cy="499980"/>
            <a:chOff x="11061290" y="6319920"/>
            <a:chExt cx="1055985" cy="499980"/>
          </a:xfrm>
        </p:grpSpPr>
        <p:sp>
          <p:nvSpPr>
            <p:cNvPr id="10" name="Rectangle 9">
              <a:extLst>
                <a:ext uri="{FF2B5EF4-FFF2-40B4-BE49-F238E27FC236}">
                  <a16:creationId xmlns:a16="http://schemas.microsoft.com/office/drawing/2014/main" id="{5E4B460A-B395-4B69-968B-D0361859A94B}"/>
                </a:ext>
              </a:extLst>
            </p:cNvPr>
            <p:cNvSpPr/>
            <p:nvPr/>
          </p:nvSpPr>
          <p:spPr>
            <a:xfrm>
              <a:off x="11061290" y="6319920"/>
              <a:ext cx="1055985" cy="47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38278AFE-0982-4653-8E2A-F565F9C490CB}"/>
                </a:ext>
              </a:extLst>
            </p:cNvPr>
            <p:cNvPicPr>
              <a:picLocks noChangeAspect="1"/>
            </p:cNvPicPr>
            <p:nvPr/>
          </p:nvPicPr>
          <p:blipFill rotWithShape="1">
            <a:blip r:embed="rId2"/>
            <a:srcRect r="71246"/>
            <a:stretch/>
          </p:blipFill>
          <p:spPr>
            <a:xfrm>
              <a:off x="11563486" y="6349663"/>
              <a:ext cx="450714" cy="470237"/>
            </a:xfrm>
            <a:prstGeom prst="rect">
              <a:avLst/>
            </a:prstGeom>
          </p:spPr>
        </p:pic>
      </p:grpSp>
    </p:spTree>
    <p:extLst>
      <p:ext uri="{BB962C8B-B14F-4D97-AF65-F5344CB8AC3E}">
        <p14:creationId xmlns:p14="http://schemas.microsoft.com/office/powerpoint/2010/main" val="127638833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3BE858-4F58-B944-9B16-1AD8B89D61F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8023" y="1275543"/>
            <a:ext cx="3359559" cy="5604759"/>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4632049" y="1109708"/>
            <a:ext cx="6950351" cy="1828800"/>
          </a:xfrm>
          <a:prstGeom prst="rect">
            <a:avLst/>
          </a:prstGeom>
          <a:noFill/>
        </p:spPr>
        <p:txBody>
          <a:bodyPr vert="horz" lIns="91440" tIns="91440" rIns="91440" bIns="91440" numCol="2"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Credit Score </a:t>
            </a: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mn-cs"/>
                <a:sym typeface="Helvetica"/>
              </a:rPr>
              <a:t>1B or 3B Credit Bureau Monitoring</a:t>
            </a:r>
            <a:r>
              <a:rPr kumimoji="0" lang="en-US" sz="1800" b="0" i="0" u="none" strike="noStrike" kern="1200" cap="none" spc="0" normalizeH="0" baseline="30000" noProof="0" dirty="0">
                <a:ln>
                  <a:noFill/>
                </a:ln>
                <a:solidFill>
                  <a:srgbClr val="363636"/>
                </a:solidFill>
                <a:effectLst/>
                <a:uLnTx/>
                <a:uFillTx/>
                <a:latin typeface="BestDefense"/>
                <a:ea typeface="+mn-ea"/>
                <a:cs typeface="Rubik"/>
                <a:sym typeface="Helvetica"/>
              </a:rPr>
              <a:t>**</a:t>
            </a: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SSN</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Passport</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Driver’s License</a:t>
            </a:r>
          </a:p>
          <a:p>
            <a:pPr marL="0" marR="0" lvl="0" indent="0" algn="l" defTabSz="914400" rtl="0" eaLnBrk="1" fontAlgn="auto" latinLnBrk="0" hangingPunct="1">
              <a:lnSpc>
                <a:spcPct val="87000"/>
              </a:lnSpc>
              <a:spcBef>
                <a:spcPts val="0"/>
              </a:spcBef>
              <a:spcAft>
                <a:spcPts val="400"/>
              </a:spcAft>
              <a:buClr>
                <a:srgbClr val="3355F8"/>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Email</a:t>
            </a:r>
            <a:r>
              <a:rPr kumimoji="0" lang="en-US" sz="1800" b="0" i="0" u="none" strike="noStrike" kern="1200" cap="none" spc="0" normalizeH="0" baseline="30000" noProof="0" dirty="0">
                <a:ln>
                  <a:noFill/>
                </a:ln>
                <a:solidFill>
                  <a:srgbClr val="363636"/>
                </a:solidFill>
                <a:effectLst/>
                <a:uLnTx/>
                <a:uFillTx/>
                <a:latin typeface="BestDefense"/>
                <a:ea typeface="+mn-ea"/>
                <a:cs typeface="Rubik"/>
                <a:sym typeface="Helvetica"/>
              </a:rPr>
              <a:t>*</a:t>
            </a: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 Phone, DOB</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Medical ID</a:t>
            </a:r>
            <a:r>
              <a:rPr kumimoji="0" lang="en-US" sz="1800" b="0" i="0" u="none" strike="noStrike" kern="1200" cap="none" spc="0" normalizeH="0" baseline="30000" noProof="0" dirty="0">
                <a:ln>
                  <a:noFill/>
                </a:ln>
                <a:solidFill>
                  <a:srgbClr val="363636"/>
                </a:solidFill>
                <a:effectLst/>
                <a:uLnTx/>
                <a:uFillTx/>
                <a:latin typeface="BestDefense"/>
                <a:ea typeface="+mn-ea"/>
                <a:cs typeface="Rubik"/>
                <a:sym typeface="Helvetica"/>
              </a:rPr>
              <a:t>*</a:t>
            </a: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Username/Password</a:t>
            </a:r>
            <a:r>
              <a:rPr kumimoji="0" lang="en-US" sz="1800" b="0" i="0" u="none" strike="noStrike" kern="1200" cap="none" spc="0" normalizeH="0" baseline="30000" noProof="0" dirty="0">
                <a:ln>
                  <a:noFill/>
                </a:ln>
                <a:solidFill>
                  <a:srgbClr val="363636"/>
                </a:solidFill>
                <a:effectLst/>
                <a:uLnTx/>
                <a:uFillTx/>
                <a:latin typeface="BestDefense"/>
                <a:ea typeface="+mn-ea"/>
                <a:cs typeface="Rubik"/>
                <a:sym typeface="Helvetica"/>
              </a:rPr>
              <a:t>*</a:t>
            </a: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  </a:t>
            </a: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Dark Web</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Social Media</a:t>
            </a:r>
          </a:p>
          <a:p>
            <a:pPr marL="0" marR="0" lvl="0" indent="0" algn="l" defTabSz="914400" rtl="0" eaLnBrk="1" fontAlgn="auto" latinLnBrk="0" hangingPunct="1">
              <a:lnSpc>
                <a:spcPct val="87000"/>
              </a:lnSpc>
              <a:spcBef>
                <a:spcPts val="0"/>
              </a:spcBef>
              <a:spcAft>
                <a:spcPts val="400"/>
              </a:spcAft>
              <a:buClr>
                <a:srgbClr val="2575B7"/>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p:txBody>
      </p:sp>
      <p:sp>
        <p:nvSpPr>
          <p:cNvPr id="6" name="Rectangle 5">
            <a:extLst>
              <a:ext uri="{FF2B5EF4-FFF2-40B4-BE49-F238E27FC236}">
                <a16:creationId xmlns:a16="http://schemas.microsoft.com/office/drawing/2014/main" id="{B0C1D1C5-EEF7-294E-AA26-4E6C2F904AE0}"/>
              </a:ext>
            </a:extLst>
          </p:cNvPr>
          <p:cNvSpPr/>
          <p:nvPr/>
        </p:nvSpPr>
        <p:spPr>
          <a:xfrm>
            <a:off x="4629381" y="467159"/>
            <a:ext cx="7332017" cy="46166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Monitoring &amp; Alerts </a:t>
            </a:r>
            <a:r>
              <a:rPr kumimoji="0" lang="en-US" sz="2000" b="0" i="0" u="none" strike="noStrike" kern="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(Monitor everything that matters)</a:t>
            </a:r>
            <a:endParaRPr kumimoji="0" lang="en-US" sz="1000" b="0" i="0" u="none" strike="noStrike" kern="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endParaRPr>
          </a:p>
        </p:txBody>
      </p:sp>
      <p:pic>
        <p:nvPicPr>
          <p:cNvPr id="13" name="Picture 12">
            <a:extLst>
              <a:ext uri="{FF2B5EF4-FFF2-40B4-BE49-F238E27FC236}">
                <a16:creationId xmlns:a16="http://schemas.microsoft.com/office/drawing/2014/main" id="{531808B2-DA37-964E-9DD7-F7EDB58E6D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3164" y="838153"/>
            <a:ext cx="2856589" cy="5670920"/>
          </a:xfrm>
          <a:prstGeom prst="rect">
            <a:avLst/>
          </a:prstGeom>
        </p:spPr>
      </p:pic>
      <p:sp>
        <p:nvSpPr>
          <p:cNvPr id="12" name="Content Placeholder 2">
            <a:extLst>
              <a:ext uri="{FF2B5EF4-FFF2-40B4-BE49-F238E27FC236}">
                <a16:creationId xmlns:a16="http://schemas.microsoft.com/office/drawing/2014/main" id="{2FEE0401-D515-1145-A9F3-D64E559C041F}"/>
              </a:ext>
            </a:extLst>
          </p:cNvPr>
          <p:cNvSpPr txBox="1">
            <a:spLocks/>
          </p:cNvSpPr>
          <p:nvPr/>
        </p:nvSpPr>
        <p:spPr>
          <a:xfrm>
            <a:off x="2630050" y="5087130"/>
            <a:ext cx="6723992" cy="336104"/>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87000"/>
              </a:lnSpc>
              <a:spcBef>
                <a:spcPts val="600"/>
              </a:spcBef>
              <a:spcAft>
                <a:spcPts val="400"/>
              </a:spcAft>
              <a:buClr>
                <a:srgbClr val="2575B7"/>
              </a:buClr>
              <a:buSzTx/>
              <a:buFont typeface="Arial"/>
              <a:buNone/>
              <a:tabLst/>
              <a:defRPr/>
            </a:pPr>
            <a:r>
              <a:rPr kumimoji="0" lang="en-US" sz="1000" b="0" i="0" u="none" strike="noStrike" kern="1200" cap="none" spc="0" normalizeH="0" baseline="0" noProof="0" dirty="0">
                <a:ln>
                  <a:noFill/>
                </a:ln>
                <a:solidFill>
                  <a:srgbClr val="D7D7D7">
                    <a:lumMod val="50000"/>
                  </a:srgbClr>
                </a:solidFill>
                <a:effectLst/>
                <a:uLnTx/>
                <a:uFillTx/>
                <a:latin typeface="BestDefense" panose="020F0502020204030203" pitchFamily="34" charset="0"/>
                <a:ea typeface="+mn-ea"/>
                <a:cs typeface="Rubik" panose="02000604000000020004" pitchFamily="2" charset="-79"/>
                <a:sym typeface="Helvetica"/>
              </a:rPr>
              <a:t>**1B or 3B Credit Bureau Monitoring depending on the plan	 *Up to 10 </a:t>
            </a:r>
          </a:p>
        </p:txBody>
      </p:sp>
      <p:sp>
        <p:nvSpPr>
          <p:cNvPr id="2" name="Rectangle 1">
            <a:extLst>
              <a:ext uri="{FF2B5EF4-FFF2-40B4-BE49-F238E27FC236}">
                <a16:creationId xmlns:a16="http://schemas.microsoft.com/office/drawing/2014/main" id="{A0A777FB-9CA5-41D3-A2D3-C9DF17506D72}"/>
              </a:ext>
            </a:extLst>
          </p:cNvPr>
          <p:cNvSpPr/>
          <p:nvPr/>
        </p:nvSpPr>
        <p:spPr>
          <a:xfrm>
            <a:off x="4686300" y="5373858"/>
            <a:ext cx="7505700" cy="1631216"/>
          </a:xfrm>
          <a:prstGeom prst="rect">
            <a:avLst/>
          </a:prstGeom>
        </p:spPr>
        <p:txBody>
          <a:bodyPr wrap="square" lIns="91440" tIns="45720" rIns="91440" bIns="4572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10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is a product of Pre-Paid Legal Services, Inc. d/b/a LegalShield ("LegalShield"). LegalShield provides access to identity theft protection and restoration services. </a:t>
            </a:r>
            <a:r>
              <a:rPr kumimoji="0" lang="en-US" sz="10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10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plans are available at individual or family rates. A family plan covers the named member, named member's spouse or domestic partner and up to 10 dependent children under the age of 18. Certain benefits are only available with a 3Bureau identity theft plan and are not offered with a 1Bureau identity theft plan. For complete terms, coverage, and conditions, please see an identity theft plan. All Licensed Private Investigators are licensed in the state of Oklahoma. An Identity Fraud Protection Plan ("Plan") is issued through a nationally recognized carrier. LegalShield/</a:t>
            </a:r>
            <a:r>
              <a:rPr kumimoji="0" lang="en-US" sz="1000" b="0" i="0" u="none" strike="noStrike" kern="0" cap="none" spc="0" normalizeH="0" baseline="0" noProof="0" dirty="0" err="1">
                <a:ln>
                  <a:noFill/>
                </a:ln>
                <a:solidFill>
                  <a:srgbClr val="353634"/>
                </a:solidFill>
                <a:effectLst/>
                <a:uLnTx/>
                <a:uFillTx/>
                <a:latin typeface="Calibri Light" panose="020F0302020204030204"/>
                <a:ea typeface="+mj-lt"/>
                <a:cs typeface="Calibri Light" panose="020F0302020204030204"/>
                <a:sym typeface="Helvetica"/>
              </a:rPr>
              <a:t>IdShield</a:t>
            </a:r>
            <a:r>
              <a:rPr kumimoji="0" lang="en-US" sz="10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rPr>
              <a:t> is not an insurance carrier. This covers certain identity fraud expenses and legal costs as a result of a covered identity fraud event, with the amount of coverage dependent on the type of identity theft plan. See a Plan for complete terms, coverage, conditions, and limitations, and family members who are eligible under the Plan. </a:t>
            </a:r>
            <a:endParaRPr kumimoji="0" lang="en-US" sz="1800" b="0" i="0" u="none" strike="noStrike" kern="0" cap="none" spc="0" normalizeH="0" baseline="0" noProof="0" dirty="0">
              <a:ln>
                <a:noFill/>
              </a:ln>
              <a:solidFill>
                <a:srgbClr val="353634"/>
              </a:solidFill>
              <a:effectLst/>
              <a:uLnTx/>
              <a:uFillTx/>
              <a:latin typeface="Calibri Light" panose="020F0302020204030204"/>
              <a:ea typeface="+mj-lt"/>
              <a:cs typeface="Calibri Light" panose="020F0302020204030204"/>
              <a:sym typeface="Helvetica"/>
            </a:endParaRPr>
          </a:p>
          <a:p>
            <a:pPr marL="0" marR="0" lvl="0" indent="0" algn="l" defTabSz="914400" rtl="0" eaLnBrk="1" fontAlgn="auto" latinLnBrk="0" hangingPunct="0">
              <a:lnSpc>
                <a:spcPts val="1100"/>
              </a:lnSpc>
              <a:spcBef>
                <a:spcPts val="0"/>
              </a:spcBef>
              <a:spcAft>
                <a:spcPts val="0"/>
              </a:spcAft>
              <a:buClrTx/>
              <a:buSzTx/>
              <a:buFontTx/>
              <a:buNone/>
              <a:tabLst/>
              <a:defRPr/>
            </a:pPr>
            <a:br>
              <a:rPr kumimoji="0" lang="en-US" sz="1800" b="0" i="0" u="none" strike="noStrike" kern="0" cap="none" spc="0" normalizeH="0" baseline="0" noProof="0" dirty="0">
                <a:ln>
                  <a:noFill/>
                </a:ln>
                <a:solidFill>
                  <a:srgbClr val="353634"/>
                </a:solidFill>
                <a:effectLst/>
                <a:uLnTx/>
                <a:uFillTx/>
                <a:latin typeface="Calibri Light" panose="020F0302020204030204"/>
                <a:ea typeface="+mn-ea"/>
                <a:cs typeface="+mn-cs"/>
                <a:sym typeface="Helvetica"/>
              </a:rPr>
            </a:br>
            <a:endParaRPr kumimoji="0" lang="en-US" sz="1800" b="0" i="0" u="none" strike="noStrike" kern="0" cap="none" spc="0" normalizeH="0" baseline="0" noProof="0" dirty="0">
              <a:ln>
                <a:noFill/>
              </a:ln>
              <a:solidFill>
                <a:srgbClr val="353634"/>
              </a:solidFill>
              <a:effectLst/>
              <a:uLnTx/>
              <a:uFillTx/>
              <a:latin typeface="Calibri Light" panose="020F0302020204030204"/>
              <a:ea typeface="+mn-ea"/>
              <a:cs typeface="+mn-cs"/>
              <a:sym typeface="Helvetica"/>
            </a:endParaRPr>
          </a:p>
        </p:txBody>
      </p:sp>
      <p:pic>
        <p:nvPicPr>
          <p:cNvPr id="16" name="Picture 15">
            <a:extLst>
              <a:ext uri="{FF2B5EF4-FFF2-40B4-BE49-F238E27FC236}">
                <a16:creationId xmlns:a16="http://schemas.microsoft.com/office/drawing/2014/main" id="{68D79097-72F7-4224-8D01-98404F5A46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1396" y="359073"/>
            <a:ext cx="1660123" cy="479080"/>
          </a:xfrm>
          <a:prstGeom prst="rect">
            <a:avLst/>
          </a:prstGeom>
        </p:spPr>
      </p:pic>
      <p:sp>
        <p:nvSpPr>
          <p:cNvPr id="9" name="Content Placeholder 2">
            <a:extLst>
              <a:ext uri="{FF2B5EF4-FFF2-40B4-BE49-F238E27FC236}">
                <a16:creationId xmlns:a16="http://schemas.microsoft.com/office/drawing/2014/main" id="{2FC458EE-516E-482E-9493-B31C924E8E2E}"/>
              </a:ext>
            </a:extLst>
          </p:cNvPr>
          <p:cNvSpPr txBox="1">
            <a:spLocks/>
          </p:cNvSpPr>
          <p:nvPr/>
        </p:nvSpPr>
        <p:spPr>
          <a:xfrm>
            <a:off x="4669039" y="3845512"/>
            <a:ext cx="6950351" cy="1828800"/>
          </a:xfrm>
          <a:prstGeom prst="rect">
            <a:avLst/>
          </a:prstGeom>
          <a:noFill/>
        </p:spPr>
        <p:txBody>
          <a:bodyPr vert="horz" lIns="91440" tIns="91440" rIns="91440" bIns="91440" numCol="2"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Credit Cards</a:t>
            </a: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mn-cs"/>
                <a:sym typeface="Helvetica"/>
              </a:rPr>
              <a:t>Checking Account </a:t>
            </a: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Savings Accounts</a:t>
            </a:r>
          </a:p>
          <a:p>
            <a:pPr marL="0" marR="0" lvl="0" indent="0" algn="l" defTabSz="914400" rtl="0" eaLnBrk="1" fontAlgn="auto" latinLnBrk="0" hangingPunct="1">
              <a:lnSpc>
                <a:spcPct val="87000"/>
              </a:lnSpc>
              <a:spcBef>
                <a:spcPts val="0"/>
              </a:spcBef>
              <a:spcAft>
                <a:spcPts val="400"/>
              </a:spcAft>
              <a:buClr>
                <a:srgbClr val="3355F8"/>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0" marR="0" lvl="0" indent="0" algn="l" defTabSz="914400" rtl="0" eaLnBrk="1" fontAlgn="auto" latinLnBrk="0" hangingPunct="1">
              <a:lnSpc>
                <a:spcPct val="87000"/>
              </a:lnSpc>
              <a:spcBef>
                <a:spcPts val="0"/>
              </a:spcBef>
              <a:spcAft>
                <a:spcPts val="400"/>
              </a:spcAft>
              <a:buClr>
                <a:srgbClr val="3355F8"/>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285750" marR="0" lvl="0" indent="-2857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401K</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Loans</a:t>
            </a:r>
          </a:p>
          <a:p>
            <a:pPr marL="342900" marR="0" lvl="0" indent="-34290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rPr>
              <a:t>And more! </a:t>
            </a: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a:p>
            <a:pPr marL="0" marR="0" lvl="0" indent="0" algn="l" defTabSz="914400" rtl="0" eaLnBrk="1" fontAlgn="auto" latinLnBrk="0" hangingPunct="1">
              <a:lnSpc>
                <a:spcPct val="87000"/>
              </a:lnSpc>
              <a:spcBef>
                <a:spcPts val="0"/>
              </a:spcBef>
              <a:spcAft>
                <a:spcPts val="400"/>
              </a:spcAft>
              <a:buClr>
                <a:srgbClr val="3355F8"/>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0" marR="0" lvl="0" indent="0" algn="l" defTabSz="914400" rtl="0" eaLnBrk="1" fontAlgn="auto" latinLnBrk="0" hangingPunct="1">
              <a:lnSpc>
                <a:spcPct val="87000"/>
              </a:lnSpc>
              <a:spcBef>
                <a:spcPts val="0"/>
              </a:spcBef>
              <a:spcAft>
                <a:spcPts val="400"/>
              </a:spcAft>
              <a:buClr>
                <a:srgbClr val="3355F8"/>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a:ea typeface="+mn-ea"/>
              <a:cs typeface="Rubik"/>
              <a:sym typeface="Helvetica"/>
            </a:endParaRPr>
          </a:p>
          <a:p>
            <a:pPr marL="0" marR="0" lvl="0" indent="0" algn="l" defTabSz="914400" rtl="0" eaLnBrk="1" fontAlgn="auto" latinLnBrk="0" hangingPunct="1">
              <a:lnSpc>
                <a:spcPct val="87000"/>
              </a:lnSpc>
              <a:spcBef>
                <a:spcPts val="0"/>
              </a:spcBef>
              <a:spcAft>
                <a:spcPts val="400"/>
              </a:spcAft>
              <a:buClr>
                <a:srgbClr val="2575B7"/>
              </a:buClr>
              <a:buSzTx/>
              <a:buFont typeface="Arial"/>
              <a:buNone/>
              <a:tabLst/>
              <a:defRPr/>
            </a:pPr>
            <a:endParaRPr kumimoji="0" lang="en-US" sz="1800" b="0" i="0" u="none" strike="noStrike" kern="1200" cap="none" spc="0" normalizeH="0" baseline="0" noProof="0" dirty="0">
              <a:ln>
                <a:noFill/>
              </a:ln>
              <a:solidFill>
                <a:srgbClr val="363636"/>
              </a:solidFill>
              <a:effectLst/>
              <a:uLnTx/>
              <a:uFillTx/>
              <a:latin typeface="BestDefense" panose="020F0502020204030203" pitchFamily="34" charset="0"/>
              <a:ea typeface="+mn-ea"/>
              <a:cs typeface="Rubik" panose="02000604000000020004" pitchFamily="2" charset="-79"/>
              <a:sym typeface="Helvetica"/>
            </a:endParaRPr>
          </a:p>
        </p:txBody>
      </p:sp>
      <p:sp>
        <p:nvSpPr>
          <p:cNvPr id="10" name="Rectangle 9">
            <a:extLst>
              <a:ext uri="{FF2B5EF4-FFF2-40B4-BE49-F238E27FC236}">
                <a16:creationId xmlns:a16="http://schemas.microsoft.com/office/drawing/2014/main" id="{3A9D9A44-69DC-4742-8117-2FA391F75C95}"/>
              </a:ext>
            </a:extLst>
          </p:cNvPr>
          <p:cNvSpPr/>
          <p:nvPr/>
        </p:nvSpPr>
        <p:spPr>
          <a:xfrm>
            <a:off x="4666373" y="3211842"/>
            <a:ext cx="7332017" cy="677108"/>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Financial Threshold Account Monitoring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55F8"/>
                </a:solidFill>
                <a:effectLst/>
                <a:uLnTx/>
                <a:uFillTx/>
                <a:latin typeface="BestDefense Black" panose="020F0A02020204030203" pitchFamily="34" charset="0"/>
                <a:ea typeface="+mn-ea"/>
                <a:cs typeface="Rubik" panose="02000604000000020004" pitchFamily="2" charset="-79"/>
                <a:sym typeface="Helvetica"/>
              </a:rPr>
              <a:t>Receive an alert on financial withdraws, balance transfers &amp; large purchases</a:t>
            </a:r>
          </a:p>
        </p:txBody>
      </p:sp>
    </p:spTree>
    <p:extLst>
      <p:ext uri="{BB962C8B-B14F-4D97-AF65-F5344CB8AC3E}">
        <p14:creationId xmlns:p14="http://schemas.microsoft.com/office/powerpoint/2010/main" val="144539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D877437-4531-0449-8474-26CAD0137884}"/>
              </a:ext>
            </a:extLst>
          </p:cNvPr>
          <p:cNvSpPr txBox="1">
            <a:spLocks/>
          </p:cNvSpPr>
          <p:nvPr/>
        </p:nvSpPr>
        <p:spPr>
          <a:xfrm>
            <a:off x="3782608" y="838153"/>
            <a:ext cx="8325310" cy="4687195"/>
          </a:xfrm>
          <a:prstGeom prst="rect">
            <a:avLst/>
          </a:prstGeom>
          <a:noFill/>
        </p:spPr>
        <p:txBody>
          <a:bodyPr vert="horz" lIns="91440" tIns="91440" rIns="91440" bIns="91440" numCol="1"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3200" b="1"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New! Trend Micro Maximum Security</a:t>
            </a:r>
            <a:endParaRPr kumimoji="0" lang="en-US" sz="3200" b="0"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endParaRP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The cloud-based AI technology offered by Trend Micro delivers highly effective and proactive protection against ever-evolving malware infections.</a:t>
            </a: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endParaRPr kumimoji="0" lang="en-US" sz="12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endParaRP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3200" b="1"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New! VPN Proxy One</a:t>
            </a:r>
            <a:endParaRPr kumimoji="0" lang="en-US" sz="3200" b="0"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endParaRP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2000" b="0" i="0" u="none" strike="noStrike" kern="1200" cap="none" spc="0" normalizeH="0" baseline="0" noProof="0" dirty="0">
                <a:ln>
                  <a:noFill/>
                </a:ln>
                <a:solidFill>
                  <a:srgbClr val="D7D7D7">
                    <a:lumMod val="25000"/>
                  </a:srgbClr>
                </a:solidFill>
                <a:effectLst/>
                <a:uLnTx/>
                <a:uFillTx/>
                <a:latin typeface="Calibri" panose="020F0502020204030204"/>
                <a:ea typeface="+mn-ea"/>
                <a:cs typeface="+mn-cs"/>
                <a:sym typeface="Helvetica"/>
              </a:rPr>
              <a:t>Convenient protection anywhere you connect, including hotels, cafes, offices, and schools through encrypted communications provided by Trend Micro’s VPN Proxy One. Filters help block malicious websites, online fraud, and internet scams. Full anonymity - no location or online activity tracking. Safeguards provided when you connect to a risky Wi-Fi network.</a:t>
            </a: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endParaRPr kumimoji="0" lang="en-US" sz="1200" b="0" i="0" u="none" strike="noStrike" kern="1200" cap="none" spc="0" normalizeH="0" baseline="0" noProof="0" dirty="0">
              <a:ln>
                <a:noFill/>
              </a:ln>
              <a:solidFill>
                <a:srgbClr val="D7D7D7">
                  <a:lumMod val="25000"/>
                </a:srgbClr>
              </a:solidFill>
              <a:effectLst/>
              <a:uLnTx/>
              <a:uFillTx/>
              <a:latin typeface="Calibri" panose="020F0502020204030204"/>
              <a:ea typeface="+mn-ea"/>
              <a:cs typeface="+mn-cs"/>
              <a:sym typeface="Helvetica"/>
            </a:endParaRP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3200" b="1"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rPr>
              <a:t>New! Password Manager</a:t>
            </a:r>
            <a:endParaRPr kumimoji="0" lang="en-US" sz="3200" b="0" i="0" u="none" strike="noStrike" kern="1200" cap="none" spc="0" normalizeH="0" baseline="0" noProof="0" dirty="0">
              <a:ln>
                <a:noFill/>
              </a:ln>
              <a:solidFill>
                <a:srgbClr val="353634"/>
              </a:solidFill>
              <a:effectLst/>
              <a:uLnTx/>
              <a:uFillTx/>
              <a:latin typeface="BestDefense Black" panose="020F0A02020204030203" pitchFamily="34" charset="0"/>
              <a:ea typeface="+mn-ea"/>
              <a:cs typeface="Rubik" panose="02000604000000020004" pitchFamily="2" charset="-79"/>
              <a:sym typeface="Helvetica"/>
            </a:endParaRP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Get multiple device protection and privacy for your digital life.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Helps block dangerous websites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Manages and encrypts passwords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Saves time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Identify and change weak passwords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Gives you control </a:t>
            </a:r>
          </a:p>
          <a:p>
            <a:pPr marL="342900" marR="0" lvl="0" indent="-342900" algn="l" defTabSz="914400" rtl="0" eaLnBrk="1" fontAlgn="auto" latinLnBrk="0" hangingPunct="1">
              <a:lnSpc>
                <a:spcPct val="85000"/>
              </a:lnSpc>
              <a:spcBef>
                <a:spcPts val="0"/>
              </a:spcBef>
              <a:spcAft>
                <a:spcPts val="0"/>
              </a:spcAft>
              <a:buClr>
                <a:srgbClr val="3355F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rPr>
              <a:t>Creates unique, tough to hack passwords</a:t>
            </a:r>
          </a:p>
          <a:p>
            <a:pPr marL="0" marR="0" lvl="0" indent="0" algn="l" defTabSz="914400" rtl="0" eaLnBrk="1" fontAlgn="auto" latinLnBrk="0" hangingPunct="1">
              <a:lnSpc>
                <a:spcPct val="85000"/>
              </a:lnSpc>
              <a:spcBef>
                <a:spcPts val="0"/>
              </a:spcBef>
              <a:spcAft>
                <a:spcPts val="0"/>
              </a:spcAft>
              <a:buClr>
                <a:srgbClr val="70468C"/>
              </a:buClr>
              <a:buSzTx/>
              <a:buFont typeface="Arial"/>
              <a:buNone/>
              <a:tabLst/>
              <a:defRPr/>
            </a:pPr>
            <a:endParaRPr kumimoji="0" lang="en-US" sz="2000" b="0" i="0" u="none" strike="noStrike" kern="1200" cap="none" spc="0" normalizeH="0" baseline="0" noProof="0" dirty="0">
              <a:ln>
                <a:noFill/>
              </a:ln>
              <a:solidFill>
                <a:srgbClr val="D7D7D7">
                  <a:lumMod val="25000"/>
                </a:srgbClr>
              </a:solidFill>
              <a:effectLst/>
              <a:uLnTx/>
              <a:uFillTx/>
              <a:latin typeface="BestDefense" panose="020F0502020204030203" pitchFamily="34" charset="0"/>
              <a:ea typeface="+mn-ea"/>
              <a:cs typeface="+mn-cs"/>
              <a:sym typeface="Helvetica"/>
            </a:endParaRPr>
          </a:p>
        </p:txBody>
      </p:sp>
      <p:pic>
        <p:nvPicPr>
          <p:cNvPr id="10" name="Picture 9">
            <a:extLst>
              <a:ext uri="{FF2B5EF4-FFF2-40B4-BE49-F238E27FC236}">
                <a16:creationId xmlns:a16="http://schemas.microsoft.com/office/drawing/2014/main" id="{B0069A82-1DE2-4F22-B350-5C636F7663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3164" y="838153"/>
            <a:ext cx="2856589" cy="5670920"/>
          </a:xfrm>
          <a:prstGeom prst="rect">
            <a:avLst/>
          </a:prstGeom>
        </p:spPr>
      </p:pic>
      <p:pic>
        <p:nvPicPr>
          <p:cNvPr id="12" name="Picture 11">
            <a:extLst>
              <a:ext uri="{FF2B5EF4-FFF2-40B4-BE49-F238E27FC236}">
                <a16:creationId xmlns:a16="http://schemas.microsoft.com/office/drawing/2014/main" id="{2BA540CA-B40F-48A9-BE8A-6C57813129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1396" y="359073"/>
            <a:ext cx="1660123" cy="479080"/>
          </a:xfrm>
          <a:prstGeom prst="rect">
            <a:avLst/>
          </a:prstGeom>
        </p:spPr>
      </p:pic>
    </p:spTree>
    <p:extLst>
      <p:ext uri="{BB962C8B-B14F-4D97-AF65-F5344CB8AC3E}">
        <p14:creationId xmlns:p14="http://schemas.microsoft.com/office/powerpoint/2010/main" val="38975081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Legal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egal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2036</TotalTime>
  <Words>4342</Words>
  <Application>Microsoft Office PowerPoint</Application>
  <PresentationFormat>Widescreen</PresentationFormat>
  <Paragraphs>324</Paragraphs>
  <Slides>31</Slides>
  <Notes>18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31</vt:i4>
      </vt:variant>
    </vt:vector>
  </HeadingPairs>
  <TitlesOfParts>
    <vt:vector size="49" baseType="lpstr">
      <vt:lpstr>Arial</vt:lpstr>
      <vt:lpstr>BestDefense</vt:lpstr>
      <vt:lpstr>BestDefense Black</vt:lpstr>
      <vt:lpstr>BestDefense Light</vt:lpstr>
      <vt:lpstr>Calibri</vt:lpstr>
      <vt:lpstr>Calibri Light</vt:lpstr>
      <vt:lpstr>Georgia</vt:lpstr>
      <vt:lpstr>Helvetica</vt:lpstr>
      <vt:lpstr>Lucida Bright</vt:lpstr>
      <vt:lpstr>Lyon</vt:lpstr>
      <vt:lpstr>Rubik</vt:lpstr>
      <vt:lpstr>Segoe UI</vt:lpstr>
      <vt:lpstr>Swift Justice</vt:lpstr>
      <vt:lpstr>Times New Roman</vt:lpstr>
      <vt:lpstr>Wingdings</vt:lpstr>
      <vt:lpstr>LegalShield Corporate Template</vt:lpstr>
      <vt:lpstr>1_LegalShield Corporate Template</vt:lpstr>
      <vt:lpstr>1_Office Theme</vt:lpstr>
      <vt:lpstr>PowerPoint Presentation</vt:lpstr>
      <vt:lpstr>The Best Identity Theft Protection</vt:lpstr>
      <vt:lpstr>Your Identity is Your Most Valuable Possession</vt:lpstr>
      <vt:lpstr>Ask Yourself Have you, your employees or clients ever… </vt:lpstr>
      <vt:lpstr>Impact on Victims You, your employees or your clients… </vt:lpstr>
      <vt:lpstr> Identity Theft in America</vt:lpstr>
      <vt:lpstr>                        </vt:lpstr>
      <vt:lpstr>PowerPoint Presentation</vt:lpstr>
      <vt:lpstr>PowerPoint Presentation</vt:lpstr>
      <vt:lpstr>PowerPoint Presentation</vt:lpstr>
      <vt:lpstr>PowerPoint Presentation</vt:lpstr>
      <vt:lpstr>New IDShield Portal!</vt:lpstr>
      <vt:lpstr>PowerPoint Presentation</vt:lpstr>
      <vt:lpstr>PowerPoint Presentation</vt:lpstr>
      <vt:lpstr>PowerPoint Presentation</vt:lpstr>
      <vt:lpstr>PowerPoint Presentation</vt:lpstr>
      <vt:lpstr>LegalShield + IDShield Dual Plan  Credit Counseling and Education</vt:lpstr>
      <vt:lpstr>PowerPoint Presentation</vt:lpstr>
      <vt:lpstr> </vt:lpstr>
      <vt:lpstr> </vt:lpstr>
      <vt:lpstr>IDShield 3 Bureau Credit Monitoring Option</vt:lpstr>
      <vt:lpstr>PowerPoint Presentation</vt:lpstr>
      <vt:lpstr>IDShield 3 Credit Bureau Pricing</vt:lpstr>
      <vt:lpstr>PowerPoint Presentation</vt:lpstr>
      <vt:lpstr>PowerPoint Presentation</vt:lpstr>
      <vt:lpstr>PowerPoint Presentation</vt:lpstr>
      <vt:lpstr>PowerPoint Presentation</vt:lpstr>
      <vt:lpstr>PowerPoint Presentation</vt:lpstr>
      <vt:lpstr>PowerPoint Presentation</vt:lpstr>
      <vt:lpstr>Flexible Enrollment, Payment, and Billing Options</vt:lpstr>
      <vt:lpstr>Thank you for your time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South</dc:creator>
  <cp:lastModifiedBy>Davan Johnson</cp:lastModifiedBy>
  <cp:revision>115</cp:revision>
  <dcterms:created xsi:type="dcterms:W3CDTF">2017-08-17T16:34:25Z</dcterms:created>
  <dcterms:modified xsi:type="dcterms:W3CDTF">2022-01-18T06:25:10Z</dcterms:modified>
</cp:coreProperties>
</file>